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Merriweather" panose="020B0604020202020204" charset="0"/>
      <p:regular r:id="rId20"/>
      <p:bold r:id="rId21"/>
      <p:italic r:id="rId22"/>
      <p:boldItalic r:id="rId23"/>
    </p:embeddedFont>
    <p:embeddedFont>
      <p:font typeface="Roboto" panose="020B0604020202020204" charset="0"/>
      <p:regular r:id="rId24"/>
      <p:bold r:id="rId25"/>
      <p:italic r:id="rId26"/>
      <p:boldItalic r:id="rId27"/>
    </p:embeddedFont>
    <p:embeddedFont>
      <p:font typeface="Source Sans Pro" panose="020B0503030403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e58a82640b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e58a82640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e58a82640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e58a82640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58a82640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58a82640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e7aa4e2d12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e7aa4e2d12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e7aa4e2d12_2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e7aa4e2d12_2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590e7c773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e590e7c77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e590e7c773_1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e590e7c773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e760df9ad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e760df9a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e74fb495a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e74fb495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e5780dbe7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e5780dbe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e5780dbe72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e5780dbe7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e5780dbe72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e5780dbe7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e5780dbe72_0_3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e5780dbe72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e7532705ab_0_3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e7532705ab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e7532705ab_0_3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e7532705ab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e58a82640b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e58a82640b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0"/>
              </a:spcBef>
              <a:spcAft>
                <a:spcPts val="0"/>
              </a:spcAft>
              <a:buClr>
                <a:schemeClr val="accent2"/>
              </a:buClr>
              <a:buSzPts val="1100"/>
              <a:buChar char="○"/>
              <a:defRPr>
                <a:solidFill>
                  <a:schemeClr val="accent2"/>
                </a:solidFill>
              </a:defRPr>
            </a:lvl2pPr>
            <a:lvl3pPr marL="1371600" lvl="2" indent="-298450">
              <a:spcBef>
                <a:spcPts val="0"/>
              </a:spcBef>
              <a:spcAft>
                <a:spcPts val="0"/>
              </a:spcAft>
              <a:buClr>
                <a:schemeClr val="accent2"/>
              </a:buClr>
              <a:buSzPts val="1100"/>
              <a:buChar char="■"/>
              <a:defRPr>
                <a:solidFill>
                  <a:schemeClr val="accent2"/>
                </a:solidFill>
              </a:defRPr>
            </a:lvl3pPr>
            <a:lvl4pPr marL="1828800" lvl="3" indent="-298450">
              <a:spcBef>
                <a:spcPts val="0"/>
              </a:spcBef>
              <a:spcAft>
                <a:spcPts val="0"/>
              </a:spcAft>
              <a:buClr>
                <a:schemeClr val="accent2"/>
              </a:buClr>
              <a:buSzPts val="1100"/>
              <a:buChar char="●"/>
              <a:defRPr>
                <a:solidFill>
                  <a:schemeClr val="accent2"/>
                </a:solidFill>
              </a:defRPr>
            </a:lvl4pPr>
            <a:lvl5pPr marL="2286000" lvl="4" indent="-298450">
              <a:spcBef>
                <a:spcPts val="0"/>
              </a:spcBef>
              <a:spcAft>
                <a:spcPts val="0"/>
              </a:spcAft>
              <a:buClr>
                <a:schemeClr val="accent2"/>
              </a:buClr>
              <a:buSzPts val="1100"/>
              <a:buChar char="○"/>
              <a:defRPr>
                <a:solidFill>
                  <a:schemeClr val="accent2"/>
                </a:solidFill>
              </a:defRPr>
            </a:lvl5pPr>
            <a:lvl6pPr marL="2743200" lvl="5" indent="-298450">
              <a:spcBef>
                <a:spcPts val="0"/>
              </a:spcBef>
              <a:spcAft>
                <a:spcPts val="0"/>
              </a:spcAft>
              <a:buClr>
                <a:schemeClr val="accent2"/>
              </a:buClr>
              <a:buSzPts val="1100"/>
              <a:buChar char="■"/>
              <a:defRPr>
                <a:solidFill>
                  <a:schemeClr val="accent2"/>
                </a:solidFill>
              </a:defRPr>
            </a:lvl6pPr>
            <a:lvl7pPr marL="3200400" lvl="6" indent="-298450">
              <a:spcBef>
                <a:spcPts val="0"/>
              </a:spcBef>
              <a:spcAft>
                <a:spcPts val="0"/>
              </a:spcAft>
              <a:buClr>
                <a:schemeClr val="accent2"/>
              </a:buClr>
              <a:buSzPts val="1100"/>
              <a:buChar char="●"/>
              <a:defRPr>
                <a:solidFill>
                  <a:schemeClr val="accent2"/>
                </a:solidFill>
              </a:defRPr>
            </a:lvl7pPr>
            <a:lvl8pPr marL="3657600" lvl="7" indent="-298450">
              <a:spcBef>
                <a:spcPts val="0"/>
              </a:spcBef>
              <a:spcAft>
                <a:spcPts val="0"/>
              </a:spcAft>
              <a:buClr>
                <a:schemeClr val="accent2"/>
              </a:buClr>
              <a:buSzPts val="1100"/>
              <a:buChar char="○"/>
              <a:defRPr>
                <a:solidFill>
                  <a:schemeClr val="accent2"/>
                </a:solidFill>
              </a:defRPr>
            </a:lvl8pPr>
            <a:lvl9pPr marL="4114800" lvl="8" indent="-298450">
              <a:spcBef>
                <a:spcPts val="0"/>
              </a:spcBef>
              <a:spcAft>
                <a:spcPts val="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17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nationalnursesunited.org/about-cna"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14.jpg"/><Relationship Id="rId4" Type="http://schemas.openxmlformats.org/officeDocument/2006/relationships/hyperlink" Target="https://www.researchgate.net/publication/293645287_Unions_the_Quality_of_Labor_Relations_and_Firm_Performanc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onlinemasters.ohio.edu/blog/impact-of-nursing-shortage-on-patient-care/" TargetMode="External"/><Relationship Id="rId3" Type="http://schemas.openxmlformats.org/officeDocument/2006/relationships/hyperlink" Target="https://www.aacnnursing.org/News-Information/Fact-Sheets/Nursing-Shortage" TargetMode="External"/><Relationship Id="rId7" Type="http://schemas.openxmlformats.org/officeDocument/2006/relationships/hyperlink" Target="https://www.fiercehealthcare.com/sponsored/nursing-shortage-solutions-where-do-we-go-from-here"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fortune.com/2021/05/18/nurse-shortage-retirement-crisis-covid-training-leadership/" TargetMode="External"/><Relationship Id="rId11" Type="http://schemas.openxmlformats.org/officeDocument/2006/relationships/hyperlink" Target="https://www.usa.edu/blog/nursing-shortage/" TargetMode="External"/><Relationship Id="rId5" Type="http://schemas.openxmlformats.org/officeDocument/2006/relationships/hyperlink" Target="https://nurse.org/articles/benefits-of-nursing-union-hospital/" TargetMode="External"/><Relationship Id="rId10" Type="http://schemas.openxmlformats.org/officeDocument/2006/relationships/hyperlink" Target="https://www.sigmanursing.org/why-sigma/about-sigma/sigma-media/nursing-shortage-information/facts-on-the-nursing-shortage-in-north-americ" TargetMode="External"/><Relationship Id="rId4" Type="http://schemas.openxmlformats.org/officeDocument/2006/relationships/hyperlink" Target="https://www.cdc.gov/eval/guide/introduction/index.htm" TargetMode="External"/><Relationship Id="rId9" Type="http://schemas.openxmlformats.org/officeDocument/2006/relationships/hyperlink" Target="https://doi.org/10.1186/s13756-020-00719-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usa.edu/blog/nursing-shortag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hyperlink" Target="https://www.ncbi.nlm.nih.gov/books/NBK2657/"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Nursing Shortages &amp; Effects on Healthcare </a:t>
            </a:r>
            <a:endParaRPr/>
          </a:p>
        </p:txBody>
      </p:sp>
      <p:sp>
        <p:nvSpPr>
          <p:cNvPr id="65" name="Google Shape;65;p13"/>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Savanna Coiner, Jenifer Salmeron, Kaitlyn Sarcona, Ronald Fontenot</a:t>
            </a:r>
            <a:endParaRPr/>
          </a:p>
        </p:txBody>
      </p:sp>
      <p:pic>
        <p:nvPicPr>
          <p:cNvPr id="66" name="Google Shape;66;p13"/>
          <p:cNvPicPr preferRelativeResize="0"/>
          <p:nvPr/>
        </p:nvPicPr>
        <p:blipFill>
          <a:blip r:embed="rId3">
            <a:alphaModFix/>
          </a:blip>
          <a:stretch>
            <a:fillRect/>
          </a:stretch>
        </p:blipFill>
        <p:spPr>
          <a:xfrm>
            <a:off x="5173650" y="1557200"/>
            <a:ext cx="2973259" cy="3016475"/>
          </a:xfrm>
          <a:prstGeom prst="rect">
            <a:avLst/>
          </a:prstGeom>
          <a:noFill/>
          <a:ln>
            <a:noFill/>
          </a:ln>
        </p:spPr>
      </p:pic>
      <p:pic>
        <p:nvPicPr>
          <p:cNvPr id="67" name="Google Shape;67;p13"/>
          <p:cNvPicPr preferRelativeResize="0"/>
          <p:nvPr/>
        </p:nvPicPr>
        <p:blipFill>
          <a:blip r:embed="rId4">
            <a:alphaModFix/>
          </a:blip>
          <a:stretch>
            <a:fillRect/>
          </a:stretch>
        </p:blipFill>
        <p:spPr>
          <a:xfrm>
            <a:off x="400025" y="2755110"/>
            <a:ext cx="2221841" cy="22218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fontScale="90000"/>
          </a:bodyPr>
          <a:lstStyle/>
          <a:p>
            <a:pPr marL="0" lvl="0" indent="0" algn="l" rtl="0">
              <a:spcBef>
                <a:spcPts val="1400"/>
              </a:spcBef>
              <a:spcAft>
                <a:spcPts val="1400"/>
              </a:spcAft>
              <a:buNone/>
            </a:pPr>
            <a:r>
              <a:rPr lang="en" sz="2400" b="1"/>
              <a:t>Nursing Shortage Solutions: Where Do We Go from Here?</a:t>
            </a:r>
            <a:endParaRPr/>
          </a:p>
        </p:txBody>
      </p:sp>
      <p:sp>
        <p:nvSpPr>
          <p:cNvPr id="131" name="Google Shape;131;p22"/>
          <p:cNvSpPr txBox="1">
            <a:spLocks noGrp="1"/>
          </p:cNvSpPr>
          <p:nvPr>
            <p:ph type="body" idx="1"/>
          </p:nvPr>
        </p:nvSpPr>
        <p:spPr>
          <a:xfrm>
            <a:off x="311700" y="1505700"/>
            <a:ext cx="5497500" cy="3637800"/>
          </a:xfrm>
          <a:prstGeom prst="rect">
            <a:avLst/>
          </a:prstGeom>
        </p:spPr>
        <p:txBody>
          <a:bodyPr spcFirstLastPara="1" wrap="square" lIns="91425" tIns="91425" rIns="91425" bIns="91425" anchor="t" anchorCtr="0">
            <a:normAutofit/>
          </a:bodyPr>
          <a:lstStyle/>
          <a:p>
            <a:pPr marL="0" lvl="0" indent="0" algn="l" rtl="0">
              <a:lnSpc>
                <a:spcPct val="100000"/>
              </a:lnSpc>
              <a:spcBef>
                <a:spcPts val="1400"/>
              </a:spcBef>
              <a:spcAft>
                <a:spcPts val="0"/>
              </a:spcAft>
              <a:buNone/>
            </a:pPr>
            <a:r>
              <a:rPr lang="en" sz="1350" b="1">
                <a:solidFill>
                  <a:srgbClr val="00354E"/>
                </a:solidFill>
                <a:latin typeface="Merriweather"/>
                <a:ea typeface="Merriweather"/>
                <a:cs typeface="Merriweather"/>
                <a:sym typeface="Merriweather"/>
              </a:rPr>
              <a:t> In Search of Nursing Shortage Solutions</a:t>
            </a:r>
            <a:endParaRPr sz="1350" b="1">
              <a:solidFill>
                <a:srgbClr val="00354E"/>
              </a:solidFill>
              <a:latin typeface="Merriweather"/>
              <a:ea typeface="Merriweather"/>
              <a:cs typeface="Merriweather"/>
              <a:sym typeface="Merriweather"/>
            </a:endParaRPr>
          </a:p>
          <a:p>
            <a:pPr marL="0" lvl="0" indent="0" algn="l" rtl="0">
              <a:lnSpc>
                <a:spcPct val="100000"/>
              </a:lnSpc>
              <a:spcBef>
                <a:spcPts val="1400"/>
              </a:spcBef>
              <a:spcAft>
                <a:spcPts val="0"/>
              </a:spcAft>
              <a:buNone/>
            </a:pPr>
            <a:r>
              <a:rPr lang="en" sz="1000">
                <a:solidFill>
                  <a:srgbClr val="333333"/>
                </a:solidFill>
                <a:latin typeface="Times New Roman"/>
                <a:ea typeface="Times New Roman"/>
                <a:cs typeface="Times New Roman"/>
                <a:sym typeface="Times New Roman"/>
              </a:rPr>
              <a:t>Finding nursing shortage solutions isn’t easy. It’s a complex problem, and it will take time to resolve. However, there are ways healthcare organizations and working nurses can start addressing the issue, such as by:</a:t>
            </a:r>
            <a:endParaRPr sz="1000">
              <a:solidFill>
                <a:srgbClr val="333333"/>
              </a:solidFill>
              <a:latin typeface="Times New Roman"/>
              <a:ea typeface="Times New Roman"/>
              <a:cs typeface="Times New Roman"/>
              <a:sym typeface="Times New Roman"/>
            </a:endParaRPr>
          </a:p>
          <a:p>
            <a:pPr marL="457200" lvl="0" indent="-292100" algn="l" rtl="0">
              <a:lnSpc>
                <a:spcPct val="100000"/>
              </a:lnSpc>
              <a:spcBef>
                <a:spcPts val="1400"/>
              </a:spcBef>
              <a:spcAft>
                <a:spcPts val="0"/>
              </a:spcAft>
              <a:buClr>
                <a:srgbClr val="333333"/>
              </a:buClr>
              <a:buSzPts val="1000"/>
              <a:buFont typeface="Arial"/>
              <a:buChar char="●"/>
            </a:pPr>
            <a:r>
              <a:rPr lang="en" sz="1000" b="1">
                <a:solidFill>
                  <a:srgbClr val="333333"/>
                </a:solidFill>
                <a:latin typeface="Times New Roman"/>
                <a:ea typeface="Times New Roman"/>
                <a:cs typeface="Times New Roman"/>
                <a:sym typeface="Times New Roman"/>
              </a:rPr>
              <a:t>Using travel nurses</a:t>
            </a:r>
            <a:r>
              <a:rPr lang="en" sz="1000">
                <a:solidFill>
                  <a:srgbClr val="333333"/>
                </a:solidFill>
                <a:latin typeface="Times New Roman"/>
                <a:ea typeface="Times New Roman"/>
                <a:cs typeface="Times New Roman"/>
                <a:sym typeface="Times New Roman"/>
              </a:rPr>
              <a:t>: Travel nurses are a great solution when your workplace is overwhelmed due to a natural disaster or an illness outbreak.</a:t>
            </a:r>
            <a:endParaRPr sz="1000">
              <a:solidFill>
                <a:srgbClr val="333333"/>
              </a:solidFill>
              <a:latin typeface="Times New Roman"/>
              <a:ea typeface="Times New Roman"/>
              <a:cs typeface="Times New Roman"/>
              <a:sym typeface="Times New Roman"/>
            </a:endParaRPr>
          </a:p>
          <a:p>
            <a:pPr marL="457200" lvl="0" indent="-292100" algn="l" rtl="0">
              <a:lnSpc>
                <a:spcPct val="100000"/>
              </a:lnSpc>
              <a:spcBef>
                <a:spcPts val="0"/>
              </a:spcBef>
              <a:spcAft>
                <a:spcPts val="0"/>
              </a:spcAft>
              <a:buClr>
                <a:srgbClr val="333333"/>
              </a:buClr>
              <a:buSzPts val="1000"/>
              <a:buFont typeface="Arial"/>
              <a:buChar char="●"/>
            </a:pPr>
            <a:r>
              <a:rPr lang="en" sz="1000" b="1">
                <a:solidFill>
                  <a:srgbClr val="333333"/>
                </a:solidFill>
                <a:latin typeface="Times New Roman"/>
                <a:ea typeface="Times New Roman"/>
                <a:cs typeface="Times New Roman"/>
                <a:sym typeface="Times New Roman"/>
              </a:rPr>
              <a:t>Offering compensation for relocation</a:t>
            </a:r>
            <a:r>
              <a:rPr lang="en" sz="1000">
                <a:solidFill>
                  <a:srgbClr val="333333"/>
                </a:solidFill>
                <a:latin typeface="Times New Roman"/>
                <a:ea typeface="Times New Roman"/>
                <a:cs typeface="Times New Roman"/>
                <a:sym typeface="Times New Roman"/>
              </a:rPr>
              <a:t>: Though it may not always be possible for your employer to offer, providing broader compensation packages is often an excellent incentive to draw nurses from states of excess nurses to those of deficit.</a:t>
            </a:r>
            <a:endParaRPr sz="1000">
              <a:solidFill>
                <a:srgbClr val="333333"/>
              </a:solidFill>
              <a:latin typeface="Times New Roman"/>
              <a:ea typeface="Times New Roman"/>
              <a:cs typeface="Times New Roman"/>
              <a:sym typeface="Times New Roman"/>
            </a:endParaRPr>
          </a:p>
          <a:p>
            <a:pPr marL="457200" lvl="0" indent="-292100" algn="l" rtl="0">
              <a:lnSpc>
                <a:spcPct val="100000"/>
              </a:lnSpc>
              <a:spcBef>
                <a:spcPts val="0"/>
              </a:spcBef>
              <a:spcAft>
                <a:spcPts val="0"/>
              </a:spcAft>
              <a:buClr>
                <a:srgbClr val="333333"/>
              </a:buClr>
              <a:buSzPts val="1000"/>
              <a:buFont typeface="Arial"/>
              <a:buChar char="●"/>
            </a:pPr>
            <a:r>
              <a:rPr lang="en" sz="1000" b="1">
                <a:solidFill>
                  <a:srgbClr val="333333"/>
                </a:solidFill>
                <a:latin typeface="Times New Roman"/>
                <a:ea typeface="Times New Roman"/>
                <a:cs typeface="Times New Roman"/>
                <a:sym typeface="Times New Roman"/>
              </a:rPr>
              <a:t>Providing and encouraging growth opportunities</a:t>
            </a:r>
            <a:r>
              <a:rPr lang="en" sz="1000">
                <a:solidFill>
                  <a:srgbClr val="333333"/>
                </a:solidFill>
                <a:latin typeface="Times New Roman"/>
                <a:ea typeface="Times New Roman"/>
                <a:cs typeface="Times New Roman"/>
                <a:sym typeface="Times New Roman"/>
              </a:rPr>
              <a:t>: You are more likely to stay within the profession if you are given opportunities to grow and advance your career, such as to specialized positions or roles with more responsibilities.</a:t>
            </a:r>
            <a:endParaRPr sz="1000">
              <a:solidFill>
                <a:srgbClr val="333333"/>
              </a:solidFill>
              <a:latin typeface="Times New Roman"/>
              <a:ea typeface="Times New Roman"/>
              <a:cs typeface="Times New Roman"/>
              <a:sym typeface="Times New Roman"/>
            </a:endParaRPr>
          </a:p>
          <a:p>
            <a:pPr marL="457200" lvl="0" indent="-292100" algn="l" rtl="0">
              <a:lnSpc>
                <a:spcPct val="100000"/>
              </a:lnSpc>
              <a:spcBef>
                <a:spcPts val="0"/>
              </a:spcBef>
              <a:spcAft>
                <a:spcPts val="1400"/>
              </a:spcAft>
              <a:buClr>
                <a:srgbClr val="333333"/>
              </a:buClr>
              <a:buSzPts val="1000"/>
              <a:buFont typeface="Arial"/>
              <a:buChar char="●"/>
            </a:pPr>
            <a:r>
              <a:rPr lang="en" sz="1000" b="1">
                <a:solidFill>
                  <a:srgbClr val="333333"/>
                </a:solidFill>
                <a:latin typeface="Times New Roman"/>
                <a:ea typeface="Times New Roman"/>
                <a:cs typeface="Times New Roman"/>
                <a:sym typeface="Times New Roman"/>
              </a:rPr>
              <a:t>Making access to education easier</a:t>
            </a:r>
            <a:r>
              <a:rPr lang="en" sz="1000">
                <a:solidFill>
                  <a:srgbClr val="333333"/>
                </a:solidFill>
                <a:latin typeface="Times New Roman"/>
                <a:ea typeface="Times New Roman"/>
                <a:cs typeface="Times New Roman"/>
                <a:sym typeface="Times New Roman"/>
              </a:rPr>
              <a:t>: Working nurses have busy schedules, which means it isn’t always easy to fit another thing into their lives. But continued education is vital both the decreasing the nursing shortage and to develop your nursing skills.</a:t>
            </a:r>
            <a:endParaRPr sz="1100">
              <a:latin typeface="Times New Roman"/>
              <a:ea typeface="Times New Roman"/>
              <a:cs typeface="Times New Roman"/>
              <a:sym typeface="Times New Roman"/>
            </a:endParaRPr>
          </a:p>
        </p:txBody>
      </p:sp>
      <p:pic>
        <p:nvPicPr>
          <p:cNvPr id="132" name="Google Shape;132;p22"/>
          <p:cNvPicPr preferRelativeResize="0"/>
          <p:nvPr/>
        </p:nvPicPr>
        <p:blipFill>
          <a:blip r:embed="rId3">
            <a:alphaModFix/>
          </a:blip>
          <a:stretch>
            <a:fillRect/>
          </a:stretch>
        </p:blipFill>
        <p:spPr>
          <a:xfrm>
            <a:off x="6170275" y="1296675"/>
            <a:ext cx="2973724" cy="384682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3"/>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ctr" rtl="0">
              <a:spcBef>
                <a:spcPts val="600"/>
              </a:spcBef>
              <a:spcAft>
                <a:spcPts val="600"/>
              </a:spcAft>
              <a:buSzPts val="990"/>
              <a:buNone/>
            </a:pPr>
            <a:r>
              <a:rPr lang="en" sz="1720" b="1">
                <a:latin typeface="Times New Roman"/>
                <a:ea typeface="Times New Roman"/>
                <a:cs typeface="Times New Roman"/>
                <a:sym typeface="Times New Roman"/>
              </a:rPr>
              <a:t>Recommendations from the Honor Society of Nursing, Sigma Theta Tau International</a:t>
            </a:r>
            <a:endParaRPr sz="2620">
              <a:latin typeface="Times New Roman"/>
              <a:ea typeface="Times New Roman"/>
              <a:cs typeface="Times New Roman"/>
              <a:sym typeface="Times New Roman"/>
            </a:endParaRPr>
          </a:p>
        </p:txBody>
      </p:sp>
      <p:sp>
        <p:nvSpPr>
          <p:cNvPr id="138" name="Google Shape;138;p23"/>
          <p:cNvSpPr txBox="1">
            <a:spLocks noGrp="1"/>
          </p:cNvSpPr>
          <p:nvPr>
            <p:ph type="body" idx="1"/>
          </p:nvPr>
        </p:nvSpPr>
        <p:spPr>
          <a:xfrm>
            <a:off x="0" y="1279400"/>
            <a:ext cx="9102600" cy="475500"/>
          </a:xfrm>
          <a:prstGeom prst="rect">
            <a:avLst/>
          </a:prstGeom>
        </p:spPr>
        <p:txBody>
          <a:bodyPr spcFirstLastPara="1" wrap="square" lIns="91425" tIns="91425" rIns="91425" bIns="91425" anchor="t" anchorCtr="0">
            <a:noAutofit/>
          </a:bodyPr>
          <a:lstStyle/>
          <a:p>
            <a:pPr marL="0" lvl="0" indent="0" algn="l" rtl="0">
              <a:lnSpc>
                <a:spcPct val="80000"/>
              </a:lnSpc>
              <a:spcBef>
                <a:spcPts val="1400"/>
              </a:spcBef>
              <a:spcAft>
                <a:spcPts val="1200"/>
              </a:spcAft>
              <a:buNone/>
            </a:pPr>
            <a:r>
              <a:rPr lang="en" sz="1200">
                <a:solidFill>
                  <a:srgbClr val="000000"/>
                </a:solidFill>
                <a:latin typeface="Times New Roman"/>
                <a:ea typeface="Times New Roman"/>
                <a:cs typeface="Times New Roman"/>
                <a:sym typeface="Times New Roman"/>
              </a:rPr>
              <a:t>STTI recognizes the nursing shortage as a major threat to the future of the world's health care system. We recommend several steps to reverse this trend now instead of later:</a:t>
            </a:r>
            <a:endParaRPr sz="1200">
              <a:latin typeface="Times New Roman"/>
              <a:ea typeface="Times New Roman"/>
              <a:cs typeface="Times New Roman"/>
              <a:sym typeface="Times New Roman"/>
            </a:endParaRPr>
          </a:p>
        </p:txBody>
      </p:sp>
      <p:sp>
        <p:nvSpPr>
          <p:cNvPr id="139" name="Google Shape;139;p23"/>
          <p:cNvSpPr txBox="1">
            <a:spLocks noGrp="1"/>
          </p:cNvSpPr>
          <p:nvPr>
            <p:ph type="body" idx="2"/>
          </p:nvPr>
        </p:nvSpPr>
        <p:spPr>
          <a:xfrm>
            <a:off x="0" y="1720275"/>
            <a:ext cx="8832000" cy="3423300"/>
          </a:xfrm>
          <a:prstGeom prst="rect">
            <a:avLst/>
          </a:prstGeom>
        </p:spPr>
        <p:txBody>
          <a:bodyPr spcFirstLastPara="1" wrap="square" lIns="91425" tIns="91425" rIns="91425" bIns="91425" anchor="t" anchorCtr="0">
            <a:noAutofit/>
          </a:bodyPr>
          <a:lstStyle/>
          <a:p>
            <a:pPr marL="457200" lvl="0" indent="-307975" algn="l" rtl="0">
              <a:lnSpc>
                <a:spcPct val="100000"/>
              </a:lnSpc>
              <a:spcBef>
                <a:spcPts val="140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Demonstrate to health care leaders that nurses are the critical difference in America's health system.</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Reposition nursing as a highly versatile profession where young people can learn science and technology, customer service, critical thinking and decision-making skills.</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Construct practice environments that are interdisciplinary and build on relationships among nurses, physicians, other health care professionals, patients and communities.</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Create patient care models that encourage professional nurse autonomy and clinical decision-making.</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Develop additional evaluation systems that measure the relationship of timely nursing interventions to patient outcomes.</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Establish additional standards and mechanisms for recognition of professional practice environments.</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Develop career enhancement incentives for nurses to pursue professional practice.</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Evaluate the effects of the nursing shortage on the preparation of the next generation of nurse educators, nurse administrators and nurse researchers and take strategic action.</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Implement and sustain a marketing effort that addresses the image of nursing and the recruitment of qualified students into nursing as a career.</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Promote higher education to nurses of all educational levels.</a:t>
            </a:r>
            <a:endParaRPr sz="1250">
              <a:solidFill>
                <a:srgbClr val="000000"/>
              </a:solidFill>
              <a:latin typeface="Times New Roman"/>
              <a:ea typeface="Times New Roman"/>
              <a:cs typeface="Times New Roman"/>
              <a:sym typeface="Times New Roman"/>
            </a:endParaRPr>
          </a:p>
          <a:p>
            <a:pPr marL="457200" lvl="0" indent="-307975" algn="l" rtl="0">
              <a:lnSpc>
                <a:spcPct val="100000"/>
              </a:lnSpc>
              <a:spcBef>
                <a:spcPts val="0"/>
              </a:spcBef>
              <a:spcAft>
                <a:spcPts val="0"/>
              </a:spcAft>
              <a:buClr>
                <a:srgbClr val="000000"/>
              </a:buClr>
              <a:buSzPts val="1250"/>
              <a:buFont typeface="Times New Roman"/>
              <a:buAutoNum type="arabicPeriod"/>
            </a:pPr>
            <a:r>
              <a:rPr lang="en" sz="1250">
                <a:solidFill>
                  <a:srgbClr val="000000"/>
                </a:solidFill>
                <a:latin typeface="Times New Roman"/>
                <a:ea typeface="Times New Roman"/>
                <a:cs typeface="Times New Roman"/>
                <a:sym typeface="Times New Roman"/>
              </a:rPr>
              <a:t>Develop and implement strategies to promote the retention of RNs and nurse educators in the workforce.</a:t>
            </a:r>
            <a:endParaRPr sz="1250">
              <a:solidFill>
                <a:srgbClr val="000000"/>
              </a:solidFill>
              <a:latin typeface="Times New Roman"/>
              <a:ea typeface="Times New Roman"/>
              <a:cs typeface="Times New Roman"/>
              <a:sym typeface="Times New Roman"/>
            </a:endParaRPr>
          </a:p>
          <a:p>
            <a:pPr marL="0" lvl="0" indent="0" algn="l" rtl="0">
              <a:lnSpc>
                <a:spcPct val="100000"/>
              </a:lnSpc>
              <a:spcBef>
                <a:spcPts val="1400"/>
              </a:spcBef>
              <a:spcAft>
                <a:spcPts val="1400"/>
              </a:spcAft>
              <a:buNone/>
            </a:pPr>
            <a:r>
              <a:rPr lang="en" sz="1800" b="1">
                <a:solidFill>
                  <a:srgbClr val="5E50A1"/>
                </a:solidFill>
                <a:latin typeface="Source Sans Pro"/>
                <a:ea typeface="Source Sans Pro"/>
                <a:cs typeface="Source Sans Pro"/>
                <a:sym typeface="Source Sans Pro"/>
              </a:rPr>
              <a:t> </a:t>
            </a:r>
            <a:endParaRPr sz="1200">
              <a:solidFill>
                <a:srgbClr val="000000"/>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4"/>
          <p:cNvSpPr txBox="1">
            <a:spLocks noGrp="1"/>
          </p:cNvSpPr>
          <p:nvPr>
            <p:ph type="ctrTitle"/>
          </p:nvPr>
        </p:nvSpPr>
        <p:spPr>
          <a:xfrm>
            <a:off x="311700" y="202575"/>
            <a:ext cx="8520600" cy="1282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a:solidFill>
                  <a:srgbClr val="000000"/>
                </a:solidFill>
                <a:latin typeface="Times New Roman"/>
                <a:ea typeface="Times New Roman"/>
                <a:cs typeface="Times New Roman"/>
                <a:sym typeface="Times New Roman"/>
              </a:rPr>
              <a:t>America’s nursing shortage is a crisis in the making. </a:t>
            </a:r>
            <a:endParaRPr sz="2400" b="1">
              <a:solidFill>
                <a:srgbClr val="000000"/>
              </a:solidFill>
              <a:latin typeface="Times New Roman"/>
              <a:ea typeface="Times New Roman"/>
              <a:cs typeface="Times New Roman"/>
              <a:sym typeface="Times New Roman"/>
            </a:endParaRPr>
          </a:p>
          <a:p>
            <a:pPr marL="0" lvl="0" indent="0" algn="ctr" rtl="0">
              <a:spcBef>
                <a:spcPts val="1400"/>
              </a:spcBef>
              <a:spcAft>
                <a:spcPts val="1400"/>
              </a:spcAft>
              <a:buNone/>
            </a:pPr>
            <a:r>
              <a:rPr lang="en" sz="2400" b="1">
                <a:solidFill>
                  <a:srgbClr val="000000"/>
                </a:solidFill>
                <a:latin typeface="Times New Roman"/>
                <a:ea typeface="Times New Roman"/>
                <a:cs typeface="Times New Roman"/>
                <a:sym typeface="Times New Roman"/>
              </a:rPr>
              <a:t>Training nurses to be leaders could solve it.</a:t>
            </a:r>
            <a:endParaRPr sz="2400" b="1">
              <a:solidFill>
                <a:srgbClr val="000000"/>
              </a:solidFill>
              <a:latin typeface="Times New Roman"/>
              <a:ea typeface="Times New Roman"/>
              <a:cs typeface="Times New Roman"/>
              <a:sym typeface="Times New Roman"/>
            </a:endParaRPr>
          </a:p>
        </p:txBody>
      </p:sp>
      <p:sp>
        <p:nvSpPr>
          <p:cNvPr id="145" name="Google Shape;145;p24"/>
          <p:cNvSpPr txBox="1">
            <a:spLocks noGrp="1"/>
          </p:cNvSpPr>
          <p:nvPr>
            <p:ph type="subTitle" idx="1"/>
          </p:nvPr>
        </p:nvSpPr>
        <p:spPr>
          <a:xfrm>
            <a:off x="311700" y="1290712"/>
            <a:ext cx="4442700" cy="1700400"/>
          </a:xfrm>
          <a:prstGeom prst="rect">
            <a:avLst/>
          </a:prstGeom>
        </p:spPr>
        <p:txBody>
          <a:bodyPr spcFirstLastPara="1" wrap="square" lIns="91425" tIns="91425" rIns="91425" bIns="91425" anchor="t" anchorCtr="0">
            <a:normAutofit fontScale="85000" lnSpcReduction="20000"/>
          </a:bodyPr>
          <a:lstStyle/>
          <a:p>
            <a:pPr marL="0" lvl="0" indent="0" algn="l" rtl="0">
              <a:lnSpc>
                <a:spcPct val="107916"/>
              </a:lnSpc>
              <a:spcBef>
                <a:spcPts val="0"/>
              </a:spcBef>
              <a:spcAft>
                <a:spcPts val="0"/>
              </a:spcAft>
              <a:buNone/>
            </a:pPr>
            <a:endParaRPr sz="1350">
              <a:solidFill>
                <a:srgbClr val="000000"/>
              </a:solidFill>
              <a:highlight>
                <a:srgbClr val="FFFFFF"/>
              </a:highlight>
              <a:latin typeface="Times New Roman"/>
              <a:ea typeface="Times New Roman"/>
              <a:cs typeface="Times New Roman"/>
              <a:sym typeface="Times New Roman"/>
            </a:endParaRPr>
          </a:p>
          <a:p>
            <a:pPr marL="0" lvl="0" indent="0" algn="l" rtl="0">
              <a:lnSpc>
                <a:spcPct val="107916"/>
              </a:lnSpc>
              <a:spcBef>
                <a:spcPts val="800"/>
              </a:spcBef>
              <a:spcAft>
                <a:spcPts val="800"/>
              </a:spcAft>
              <a:buNone/>
            </a:pPr>
            <a:r>
              <a:rPr lang="en" sz="1350">
                <a:solidFill>
                  <a:srgbClr val="000000"/>
                </a:solidFill>
                <a:highlight>
                  <a:srgbClr val="FFFFFF"/>
                </a:highlight>
                <a:latin typeface="Times New Roman"/>
                <a:ea typeface="Times New Roman"/>
                <a:cs typeface="Times New Roman"/>
                <a:sym typeface="Times New Roman"/>
              </a:rPr>
              <a:t>Simply put, investing in nursing is a smart business decision in health care. Solving the nursing shortage does not come down to creating more nurses—we educate plenty of them. The reason we lose half our trained nurses each year is that we fail to invest in them. It’s time for the health care system to see nurses for the resource they are: intelligent, compassionate, dedicated, and hardworking professionals who became nurses because they wanted to save patients’ lives and take care of others. </a:t>
            </a:r>
            <a:endParaRPr sz="2400" b="1">
              <a:solidFill>
                <a:srgbClr val="000000"/>
              </a:solidFill>
              <a:latin typeface="Times New Roman"/>
              <a:ea typeface="Times New Roman"/>
              <a:cs typeface="Times New Roman"/>
              <a:sym typeface="Times New Roman"/>
            </a:endParaRPr>
          </a:p>
        </p:txBody>
      </p:sp>
      <p:pic>
        <p:nvPicPr>
          <p:cNvPr id="146" name="Google Shape;146;p24"/>
          <p:cNvPicPr preferRelativeResize="0"/>
          <p:nvPr/>
        </p:nvPicPr>
        <p:blipFill>
          <a:blip r:embed="rId3">
            <a:alphaModFix/>
          </a:blip>
          <a:stretch>
            <a:fillRect/>
          </a:stretch>
        </p:blipFill>
        <p:spPr>
          <a:xfrm>
            <a:off x="4673400" y="2320400"/>
            <a:ext cx="4084793" cy="272319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5"/>
          <p:cNvSpPr txBox="1">
            <a:spLocks noGrp="1"/>
          </p:cNvSpPr>
          <p:nvPr>
            <p:ph type="title"/>
          </p:nvPr>
        </p:nvSpPr>
        <p:spPr>
          <a:xfrm>
            <a:off x="311300" y="500925"/>
            <a:ext cx="3704400" cy="6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Unionized Nurses</a:t>
            </a:r>
            <a:endParaRPr/>
          </a:p>
        </p:txBody>
      </p:sp>
      <p:sp>
        <p:nvSpPr>
          <p:cNvPr id="152" name="Google Shape;152;p25"/>
          <p:cNvSpPr txBox="1">
            <a:spLocks noGrp="1"/>
          </p:cNvSpPr>
          <p:nvPr>
            <p:ph type="subTitle" idx="1"/>
          </p:nvPr>
        </p:nvSpPr>
        <p:spPr>
          <a:xfrm>
            <a:off x="209725" y="1210225"/>
            <a:ext cx="3704400" cy="19455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 sz="1300">
                <a:solidFill>
                  <a:schemeClr val="lt1"/>
                </a:solidFill>
                <a:highlight>
                  <a:schemeClr val="dk1"/>
                </a:highlight>
                <a:latin typeface="Times New Roman"/>
                <a:ea typeface="Times New Roman"/>
                <a:cs typeface="Times New Roman"/>
                <a:sym typeface="Times New Roman"/>
              </a:rPr>
              <a:t>“Nursing unions, while prominent in some states, are not an option for all registered nurses. California currently has one of the largest and strongest nursing unions in the country. According to the </a:t>
            </a:r>
            <a:r>
              <a:rPr lang="en" sz="1300" u="sng">
                <a:solidFill>
                  <a:schemeClr val="lt1"/>
                </a:solidFill>
                <a:highlight>
                  <a:schemeClr val="dk1"/>
                </a:highlight>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California Nurses Association/National Nurses Organizing Committee</a:t>
            </a:r>
            <a:r>
              <a:rPr lang="en" sz="1300">
                <a:solidFill>
                  <a:schemeClr val="lt1"/>
                </a:solidFill>
                <a:highlight>
                  <a:schemeClr val="dk1"/>
                </a:highlight>
                <a:latin typeface="Times New Roman"/>
                <a:ea typeface="Times New Roman"/>
                <a:cs typeface="Times New Roman"/>
                <a:sym typeface="Times New Roman"/>
              </a:rPr>
              <a:t> (CNA/NNOC) website, it is one of the fastest-growing labor and professional organizations in the US. With a membership of over 100,000 nurses, the CNA has grown nearly 400 percent in the last 15 years.”(Gaines, 2019)</a:t>
            </a:r>
            <a:endParaRPr>
              <a:solidFill>
                <a:schemeClr val="lt1"/>
              </a:solidFill>
              <a:highlight>
                <a:schemeClr val="dk1"/>
              </a:highlight>
              <a:latin typeface="Times New Roman"/>
              <a:ea typeface="Times New Roman"/>
              <a:cs typeface="Times New Roman"/>
              <a:sym typeface="Times New Roman"/>
            </a:endParaRPr>
          </a:p>
        </p:txBody>
      </p:sp>
      <p:sp>
        <p:nvSpPr>
          <p:cNvPr id="153" name="Google Shape;153;p25"/>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rmAutofit lnSpcReduction="20000"/>
          </a:bodyPr>
          <a:lstStyle/>
          <a:p>
            <a:pPr marL="0" lvl="0" indent="0" algn="l" rtl="0">
              <a:lnSpc>
                <a:spcPct val="160000"/>
              </a:lnSpc>
              <a:spcBef>
                <a:spcPts val="0"/>
              </a:spcBef>
              <a:spcAft>
                <a:spcPts val="0"/>
              </a:spcAft>
              <a:buNone/>
            </a:pPr>
            <a:r>
              <a:rPr lang="en">
                <a:solidFill>
                  <a:srgbClr val="333333"/>
                </a:solidFill>
                <a:latin typeface="Times New Roman"/>
                <a:ea typeface="Times New Roman"/>
                <a:cs typeface="Times New Roman"/>
                <a:sym typeface="Times New Roman"/>
              </a:rPr>
              <a:t>“Joining a healthcare system with a nursing union can be beneficial to nurses. The goal of a union is to improve:</a:t>
            </a:r>
            <a:endParaRPr>
              <a:solidFill>
                <a:srgbClr val="333333"/>
              </a:solidFill>
              <a:latin typeface="Times New Roman"/>
              <a:ea typeface="Times New Roman"/>
              <a:cs typeface="Times New Roman"/>
              <a:sym typeface="Times New Roman"/>
            </a:endParaRPr>
          </a:p>
          <a:p>
            <a:pPr marL="457200" lvl="0" indent="-311150" algn="l" rtl="0">
              <a:spcBef>
                <a:spcPts val="1300"/>
              </a:spcBef>
              <a:spcAft>
                <a:spcPts val="0"/>
              </a:spcAft>
              <a:buClr>
                <a:srgbClr val="333333"/>
              </a:buClr>
              <a:buSzPts val="1300"/>
              <a:buFont typeface="Times New Roman"/>
              <a:buChar char="●"/>
            </a:pPr>
            <a:r>
              <a:rPr lang="en">
                <a:solidFill>
                  <a:srgbClr val="333333"/>
                </a:solidFill>
                <a:latin typeface="Times New Roman"/>
                <a:ea typeface="Times New Roman"/>
                <a:cs typeface="Times New Roman"/>
                <a:sym typeface="Times New Roman"/>
              </a:rPr>
              <a:t>Working conditions</a:t>
            </a:r>
            <a:endParaRPr>
              <a:solidFill>
                <a:srgbClr val="333333"/>
              </a:solidFill>
              <a:latin typeface="Times New Roman"/>
              <a:ea typeface="Times New Roman"/>
              <a:cs typeface="Times New Roman"/>
              <a:sym typeface="Times New Roman"/>
            </a:endParaRPr>
          </a:p>
          <a:p>
            <a:pPr marL="457200" lvl="0" indent="-311150" algn="l" rtl="0">
              <a:spcBef>
                <a:spcPts val="0"/>
              </a:spcBef>
              <a:spcAft>
                <a:spcPts val="0"/>
              </a:spcAft>
              <a:buClr>
                <a:srgbClr val="333333"/>
              </a:buClr>
              <a:buSzPts val="1300"/>
              <a:buFont typeface="Times New Roman"/>
              <a:buChar char="●"/>
            </a:pPr>
            <a:r>
              <a:rPr lang="en">
                <a:solidFill>
                  <a:srgbClr val="333333"/>
                </a:solidFill>
                <a:latin typeface="Times New Roman"/>
                <a:ea typeface="Times New Roman"/>
                <a:cs typeface="Times New Roman"/>
                <a:sym typeface="Times New Roman"/>
              </a:rPr>
              <a:t>Wages</a:t>
            </a:r>
            <a:endParaRPr>
              <a:solidFill>
                <a:srgbClr val="333333"/>
              </a:solidFill>
              <a:latin typeface="Times New Roman"/>
              <a:ea typeface="Times New Roman"/>
              <a:cs typeface="Times New Roman"/>
              <a:sym typeface="Times New Roman"/>
            </a:endParaRPr>
          </a:p>
          <a:p>
            <a:pPr marL="457200" lvl="0" indent="-311150" algn="l" rtl="0">
              <a:spcBef>
                <a:spcPts val="0"/>
              </a:spcBef>
              <a:spcAft>
                <a:spcPts val="0"/>
              </a:spcAft>
              <a:buClr>
                <a:srgbClr val="333333"/>
              </a:buClr>
              <a:buSzPts val="1300"/>
              <a:buFont typeface="Times New Roman"/>
              <a:buChar char="●"/>
            </a:pPr>
            <a:r>
              <a:rPr lang="en">
                <a:solidFill>
                  <a:srgbClr val="333333"/>
                </a:solidFill>
                <a:latin typeface="Times New Roman"/>
                <a:ea typeface="Times New Roman"/>
                <a:cs typeface="Times New Roman"/>
                <a:sym typeface="Times New Roman"/>
              </a:rPr>
              <a:t>Benefits</a:t>
            </a:r>
            <a:endParaRPr>
              <a:solidFill>
                <a:srgbClr val="333333"/>
              </a:solidFill>
              <a:latin typeface="Times New Roman"/>
              <a:ea typeface="Times New Roman"/>
              <a:cs typeface="Times New Roman"/>
              <a:sym typeface="Times New Roman"/>
            </a:endParaRPr>
          </a:p>
          <a:p>
            <a:pPr marL="457200" lvl="0" indent="-311150" algn="l" rtl="0">
              <a:spcBef>
                <a:spcPts val="0"/>
              </a:spcBef>
              <a:spcAft>
                <a:spcPts val="0"/>
              </a:spcAft>
              <a:buClr>
                <a:srgbClr val="333333"/>
              </a:buClr>
              <a:buSzPts val="1300"/>
              <a:buFont typeface="Times New Roman"/>
              <a:buChar char="●"/>
            </a:pPr>
            <a:r>
              <a:rPr lang="en">
                <a:solidFill>
                  <a:srgbClr val="333333"/>
                </a:solidFill>
                <a:latin typeface="Times New Roman"/>
                <a:ea typeface="Times New Roman"/>
                <a:cs typeface="Times New Roman"/>
                <a:sym typeface="Times New Roman"/>
              </a:rPr>
              <a:t>Working hours</a:t>
            </a:r>
            <a:endParaRPr>
              <a:solidFill>
                <a:srgbClr val="333333"/>
              </a:solidFill>
              <a:latin typeface="Times New Roman"/>
              <a:ea typeface="Times New Roman"/>
              <a:cs typeface="Times New Roman"/>
              <a:sym typeface="Times New Roman"/>
            </a:endParaRPr>
          </a:p>
          <a:p>
            <a:pPr marL="0" lvl="0" indent="0" algn="l" rtl="0">
              <a:lnSpc>
                <a:spcPct val="160000"/>
              </a:lnSpc>
              <a:spcBef>
                <a:spcPts val="1300"/>
              </a:spcBef>
              <a:spcAft>
                <a:spcPts val="0"/>
              </a:spcAft>
              <a:buNone/>
            </a:pPr>
            <a:r>
              <a:rPr lang="en">
                <a:solidFill>
                  <a:srgbClr val="333333"/>
                </a:solidFill>
                <a:latin typeface="Times New Roman"/>
                <a:ea typeface="Times New Roman"/>
                <a:cs typeface="Times New Roman"/>
                <a:sym typeface="Times New Roman"/>
              </a:rPr>
              <a:t>Unions not only benefit nurses but also to the healthcare system. According to a recent study by </a:t>
            </a:r>
            <a:r>
              <a:rPr lang="en" u="sng">
                <a:solidFill>
                  <a:srgbClr val="343A40"/>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Dave Belman</a:t>
            </a:r>
            <a:r>
              <a:rPr lang="en">
                <a:solidFill>
                  <a:srgbClr val="333333"/>
                </a:solidFill>
                <a:latin typeface="Times New Roman"/>
                <a:ea typeface="Times New Roman"/>
                <a:cs typeface="Times New Roman"/>
                <a:sym typeface="Times New Roman"/>
              </a:rPr>
              <a:t>, unions mean increased productivity for the employer with better training, less turnover, and longer tenure of the workforce.”(Gaines, 2019)</a:t>
            </a:r>
            <a:endParaRPr>
              <a:solidFill>
                <a:srgbClr val="333333"/>
              </a:solidFill>
              <a:latin typeface="Times New Roman"/>
              <a:ea typeface="Times New Roman"/>
              <a:cs typeface="Times New Roman"/>
              <a:sym typeface="Times New Roman"/>
            </a:endParaRPr>
          </a:p>
          <a:p>
            <a:pPr marL="0" lvl="0" indent="0" algn="l" rtl="0">
              <a:lnSpc>
                <a:spcPct val="160000"/>
              </a:lnSpc>
              <a:spcBef>
                <a:spcPts val="1300"/>
              </a:spcBef>
              <a:spcAft>
                <a:spcPts val="0"/>
              </a:spcAft>
              <a:buNone/>
            </a:pPr>
            <a:endParaRPr>
              <a:solidFill>
                <a:srgbClr val="333333"/>
              </a:solidFill>
              <a:latin typeface="Times New Roman"/>
              <a:ea typeface="Times New Roman"/>
              <a:cs typeface="Times New Roman"/>
              <a:sym typeface="Times New Roman"/>
            </a:endParaRPr>
          </a:p>
          <a:p>
            <a:pPr marL="0" lvl="0" indent="0" algn="l" rtl="0">
              <a:spcBef>
                <a:spcPts val="1300"/>
              </a:spcBef>
              <a:spcAft>
                <a:spcPts val="1200"/>
              </a:spcAft>
              <a:buNone/>
            </a:pPr>
            <a:endParaRPr/>
          </a:p>
        </p:txBody>
      </p:sp>
      <p:pic>
        <p:nvPicPr>
          <p:cNvPr id="154" name="Google Shape;154;p25"/>
          <p:cNvPicPr preferRelativeResize="0"/>
          <p:nvPr/>
        </p:nvPicPr>
        <p:blipFill>
          <a:blip r:embed="rId5">
            <a:alphaModFix/>
          </a:blip>
          <a:stretch>
            <a:fillRect/>
          </a:stretch>
        </p:blipFill>
        <p:spPr>
          <a:xfrm>
            <a:off x="695150" y="2996475"/>
            <a:ext cx="3218975" cy="21470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6"/>
          <p:cNvSpPr txBox="1">
            <a:spLocks noGrp="1"/>
          </p:cNvSpPr>
          <p:nvPr>
            <p:ph type="title"/>
          </p:nvPr>
        </p:nvSpPr>
        <p:spPr>
          <a:xfrm>
            <a:off x="311700" y="189725"/>
            <a:ext cx="8520600" cy="7959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1700"/>
              <a:t>The SMART Goals Tool can be used by healthcare facilities to determine possible goals to potentially fix their nursing shortages. </a:t>
            </a:r>
            <a:r>
              <a:rPr lang="en"/>
              <a:t> </a:t>
            </a:r>
            <a:endParaRPr sz="3300"/>
          </a:p>
        </p:txBody>
      </p:sp>
      <p:pic>
        <p:nvPicPr>
          <p:cNvPr id="160" name="Google Shape;160;p26"/>
          <p:cNvPicPr preferRelativeResize="0"/>
          <p:nvPr/>
        </p:nvPicPr>
        <p:blipFill>
          <a:blip r:embed="rId3">
            <a:alphaModFix/>
          </a:blip>
          <a:stretch>
            <a:fillRect/>
          </a:stretch>
        </p:blipFill>
        <p:spPr>
          <a:xfrm>
            <a:off x="0" y="1277025"/>
            <a:ext cx="9143998" cy="38664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Importance of Follow-Up</a:t>
            </a:r>
            <a:endParaRPr/>
          </a:p>
        </p:txBody>
      </p:sp>
      <p:sp>
        <p:nvSpPr>
          <p:cNvPr id="166" name="Google Shape;166;p27"/>
          <p:cNvSpPr txBox="1">
            <a:spLocks noGrp="1"/>
          </p:cNvSpPr>
          <p:nvPr>
            <p:ph type="subTitle" idx="4294967295"/>
          </p:nvPr>
        </p:nvSpPr>
        <p:spPr>
          <a:xfrm>
            <a:off x="311700" y="1878525"/>
            <a:ext cx="8160600" cy="2835300"/>
          </a:xfrm>
          <a:prstGeom prst="rect">
            <a:avLst/>
          </a:prstGeom>
        </p:spPr>
        <p:txBody>
          <a:bodyPr spcFirstLastPara="1" wrap="square" lIns="91425" tIns="91425" rIns="91425" bIns="91425" anchor="t" anchorCtr="0">
            <a:normAutofit/>
          </a:bodyPr>
          <a:lstStyle/>
          <a:p>
            <a:pPr marL="457200" lvl="0" indent="-311150" algn="l" rtl="0">
              <a:lnSpc>
                <a:spcPct val="115000"/>
              </a:lnSpc>
              <a:spcBef>
                <a:spcPts val="0"/>
              </a:spcBef>
              <a:spcAft>
                <a:spcPts val="0"/>
              </a:spcAft>
              <a:buClr>
                <a:srgbClr val="000000"/>
              </a:buClr>
              <a:buSzPts val="1300"/>
              <a:buFont typeface="Times New Roman"/>
              <a:buChar char="●"/>
            </a:pPr>
            <a:r>
              <a:rPr lang="en" sz="1100">
                <a:solidFill>
                  <a:srgbClr val="000000"/>
                </a:solidFill>
                <a:latin typeface="Times New Roman"/>
                <a:ea typeface="Times New Roman"/>
                <a:cs typeface="Times New Roman"/>
                <a:sym typeface="Times New Roman"/>
              </a:rPr>
              <a:t>Evaluating these initiatives can obtain important information of the effectiveness of the implementation of the initiative. Even if these initiatives fail, we can further observe what worked as opposed to what didn’t. This allows us to remove any obstacles and make room for improvement; as well as, long lasting changes for the future.</a:t>
            </a:r>
            <a:endParaRPr sz="1100">
              <a:solidFill>
                <a:srgbClr val="000000"/>
              </a:solidFill>
              <a:latin typeface="Times New Roman"/>
              <a:ea typeface="Times New Roman"/>
              <a:cs typeface="Times New Roman"/>
              <a:sym typeface="Times New Roman"/>
            </a:endParaRPr>
          </a:p>
          <a:p>
            <a:pPr marL="914400" lvl="0" indent="0" algn="l" rtl="0">
              <a:lnSpc>
                <a:spcPct val="115000"/>
              </a:lnSpc>
              <a:spcBef>
                <a:spcPts val="1200"/>
              </a:spcBef>
              <a:spcAft>
                <a:spcPts val="0"/>
              </a:spcAft>
              <a:buNone/>
            </a:pPr>
            <a:r>
              <a:rPr lang="e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457200" lvl="0" indent="-311150" algn="l" rtl="0">
              <a:lnSpc>
                <a:spcPct val="115000"/>
              </a:lnSpc>
              <a:spcBef>
                <a:spcPts val="1200"/>
              </a:spcBef>
              <a:spcAft>
                <a:spcPts val="0"/>
              </a:spcAft>
              <a:buClr>
                <a:srgbClr val="000000"/>
              </a:buClr>
              <a:buSzPts val="1300"/>
              <a:buFont typeface="Times New Roman"/>
              <a:buChar char="●"/>
            </a:pPr>
            <a:r>
              <a:rPr lang="en" sz="1100">
                <a:solidFill>
                  <a:srgbClr val="000000"/>
                </a:solidFill>
                <a:latin typeface="Times New Roman"/>
                <a:ea typeface="Times New Roman"/>
                <a:cs typeface="Times New Roman"/>
                <a:sym typeface="Times New Roman"/>
              </a:rPr>
              <a:t>The evaluation process can help us understand important aspects of the initiative, such as where we succeeded and where we fell short. This can encourage others to adapt the successful initiatives and bring light to these important issues and solutions.</a:t>
            </a:r>
            <a:endParaRPr sz="1100">
              <a:solidFill>
                <a:srgbClr val="000000"/>
              </a:solidFill>
              <a:latin typeface="Times New Roman"/>
              <a:ea typeface="Times New Roman"/>
              <a:cs typeface="Times New Roman"/>
              <a:sym typeface="Times New Roman"/>
            </a:endParaRPr>
          </a:p>
          <a:p>
            <a:pPr marL="914400" lvl="0" indent="0" algn="l" rtl="0">
              <a:lnSpc>
                <a:spcPct val="115000"/>
              </a:lnSpc>
              <a:spcBef>
                <a:spcPts val="1200"/>
              </a:spcBef>
              <a:spcAft>
                <a:spcPts val="0"/>
              </a:spcAft>
              <a:buNone/>
            </a:pPr>
            <a:endParaRPr sz="1100">
              <a:solidFill>
                <a:srgbClr val="000000"/>
              </a:solidFill>
              <a:latin typeface="Times New Roman"/>
              <a:ea typeface="Times New Roman"/>
              <a:cs typeface="Times New Roman"/>
              <a:sym typeface="Times New Roman"/>
            </a:endParaRPr>
          </a:p>
          <a:p>
            <a:pPr marL="457200" lvl="0" indent="-311150" algn="l" rtl="0">
              <a:lnSpc>
                <a:spcPct val="115000"/>
              </a:lnSpc>
              <a:spcBef>
                <a:spcPts val="1200"/>
              </a:spcBef>
              <a:spcAft>
                <a:spcPts val="0"/>
              </a:spcAft>
              <a:buClr>
                <a:srgbClr val="000000"/>
              </a:buClr>
              <a:buSzPts val="1300"/>
              <a:buFont typeface="Times New Roman"/>
              <a:buChar char="●"/>
            </a:pPr>
            <a:r>
              <a:rPr lang="en" sz="1100">
                <a:solidFill>
                  <a:srgbClr val="000000"/>
                </a:solidFill>
                <a:latin typeface="Times New Roman"/>
                <a:ea typeface="Times New Roman"/>
                <a:cs typeface="Times New Roman"/>
                <a:sym typeface="Times New Roman"/>
              </a:rPr>
              <a:t>Evaluating what plans of action are well received and performed efficiently, can help maintain the longevity of nursing staff .</a:t>
            </a:r>
            <a:endParaRPr sz="1100">
              <a:solidFill>
                <a:srgbClr val="000000"/>
              </a:solidFill>
              <a:latin typeface="Times New Roman"/>
              <a:ea typeface="Times New Roman"/>
              <a:cs typeface="Times New Roman"/>
              <a:sym typeface="Times New Roman"/>
            </a:endParaRPr>
          </a:p>
          <a:p>
            <a:pPr marL="0" lvl="0" indent="0" algn="l" rtl="0">
              <a:spcBef>
                <a:spcPts val="1200"/>
              </a:spcBef>
              <a:spcAft>
                <a:spcPts val="1200"/>
              </a:spcAft>
              <a:buNone/>
            </a:pPr>
            <a:endParaRPr/>
          </a:p>
        </p:txBody>
      </p:sp>
      <p:pic>
        <p:nvPicPr>
          <p:cNvPr id="167" name="Google Shape;167;p27"/>
          <p:cNvPicPr preferRelativeResize="0"/>
          <p:nvPr/>
        </p:nvPicPr>
        <p:blipFill>
          <a:blip r:embed="rId3">
            <a:alphaModFix/>
          </a:blip>
          <a:stretch>
            <a:fillRect/>
          </a:stretch>
        </p:blipFill>
        <p:spPr>
          <a:xfrm>
            <a:off x="5163100" y="106125"/>
            <a:ext cx="1855277" cy="11390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8"/>
          <p:cNvSpPr txBox="1">
            <a:spLocks noGrp="1"/>
          </p:cNvSpPr>
          <p:nvPr>
            <p:ph type="title"/>
          </p:nvPr>
        </p:nvSpPr>
        <p:spPr>
          <a:xfrm>
            <a:off x="311725" y="500925"/>
            <a:ext cx="3706500" cy="663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Evaluation Methods </a:t>
            </a:r>
            <a:endParaRPr/>
          </a:p>
        </p:txBody>
      </p:sp>
      <p:sp>
        <p:nvSpPr>
          <p:cNvPr id="173" name="Google Shape;173;p28"/>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200">
                <a:solidFill>
                  <a:srgbClr val="000000"/>
                </a:solidFill>
                <a:latin typeface="Arial"/>
                <a:ea typeface="Arial"/>
                <a:cs typeface="Arial"/>
                <a:sym typeface="Arial"/>
              </a:rPr>
              <a:t> </a:t>
            </a:r>
            <a:endParaRPr sz="1200">
              <a:solidFill>
                <a:srgbClr val="000000"/>
              </a:solidFill>
              <a:latin typeface="Times New Roman"/>
              <a:ea typeface="Times New Roman"/>
              <a:cs typeface="Times New Roman"/>
              <a:sym typeface="Times New Roman"/>
            </a:endParaRPr>
          </a:p>
          <a:p>
            <a:pPr marL="457200" lvl="0" indent="-311150" algn="l" rtl="0">
              <a:spcBef>
                <a:spcPts val="0"/>
              </a:spcBef>
              <a:spcAft>
                <a:spcPts val="0"/>
              </a:spcAft>
              <a:buClr>
                <a:srgbClr val="000000"/>
              </a:buClr>
              <a:buSzPts val="1300"/>
              <a:buChar char="●"/>
            </a:pPr>
            <a:r>
              <a:rPr lang="en" sz="700">
                <a:solidFill>
                  <a:srgbClr val="000000"/>
                </a:solidFill>
                <a:latin typeface="Times New Roman"/>
                <a:ea typeface="Times New Roman"/>
                <a:cs typeface="Times New Roman"/>
                <a:sym typeface="Times New Roman"/>
              </a:rPr>
              <a:t> </a:t>
            </a:r>
            <a:r>
              <a:rPr lang="en" sz="1100">
                <a:solidFill>
                  <a:srgbClr val="000000"/>
                </a:solidFill>
                <a:latin typeface="Times New Roman"/>
                <a:ea typeface="Times New Roman"/>
                <a:cs typeface="Times New Roman"/>
                <a:sym typeface="Times New Roman"/>
              </a:rPr>
              <a:t>Administering satisfaction surveys and feedback forms can help to identify areas of improvement</a:t>
            </a:r>
            <a:endParaRPr sz="1100">
              <a:solidFill>
                <a:srgbClr val="000000"/>
              </a:solidFill>
              <a:latin typeface="Times New Roman"/>
              <a:ea typeface="Times New Roman"/>
              <a:cs typeface="Times New Roman"/>
              <a:sym typeface="Times New Roman"/>
            </a:endParaRPr>
          </a:p>
          <a:p>
            <a:pPr marL="0" lvl="0" indent="0" algn="l" rtl="0">
              <a:spcBef>
                <a:spcPts val="0"/>
              </a:spcBef>
              <a:spcAft>
                <a:spcPts val="0"/>
              </a:spcAft>
              <a:buNone/>
            </a:pPr>
            <a:endParaRPr sz="1100">
              <a:solidFill>
                <a:srgbClr val="000000"/>
              </a:solidFill>
              <a:latin typeface="Times New Roman"/>
              <a:ea typeface="Times New Roman"/>
              <a:cs typeface="Times New Roman"/>
              <a:sym typeface="Times New Roman"/>
            </a:endParaRPr>
          </a:p>
          <a:p>
            <a:pPr marL="0" lvl="0" indent="0" algn="l" rtl="0">
              <a:spcBef>
                <a:spcPts val="0"/>
              </a:spcBef>
              <a:spcAft>
                <a:spcPts val="0"/>
              </a:spcAft>
              <a:buNone/>
            </a:pPr>
            <a:endParaRPr sz="1100">
              <a:solidFill>
                <a:srgbClr val="000000"/>
              </a:solidFill>
              <a:latin typeface="Times New Roman"/>
              <a:ea typeface="Times New Roman"/>
              <a:cs typeface="Times New Roman"/>
              <a:sym typeface="Times New Roman"/>
            </a:endParaRPr>
          </a:p>
          <a:p>
            <a:pPr marL="0" lvl="0" indent="0" algn="l" rtl="0">
              <a:spcBef>
                <a:spcPts val="0"/>
              </a:spcBef>
              <a:spcAft>
                <a:spcPts val="0"/>
              </a:spcAft>
              <a:buNone/>
            </a:pPr>
            <a:endParaRPr sz="1100">
              <a:solidFill>
                <a:srgbClr val="000000"/>
              </a:solidFill>
              <a:latin typeface="Times New Roman"/>
              <a:ea typeface="Times New Roman"/>
              <a:cs typeface="Times New Roman"/>
              <a:sym typeface="Times New Roman"/>
            </a:endParaRPr>
          </a:p>
          <a:p>
            <a:pPr marL="457200" lvl="0" indent="-311150" algn="l" rtl="0">
              <a:spcBef>
                <a:spcPts val="0"/>
              </a:spcBef>
              <a:spcAft>
                <a:spcPts val="0"/>
              </a:spcAft>
              <a:buClr>
                <a:srgbClr val="000000"/>
              </a:buClr>
              <a:buSzPts val="1300"/>
              <a:buChar char="●"/>
            </a:pPr>
            <a:r>
              <a:rPr lang="en" sz="700">
                <a:solidFill>
                  <a:srgbClr val="000000"/>
                </a:solidFill>
                <a:latin typeface="Times New Roman"/>
                <a:ea typeface="Times New Roman"/>
                <a:cs typeface="Times New Roman"/>
                <a:sym typeface="Times New Roman"/>
              </a:rPr>
              <a:t>   </a:t>
            </a:r>
            <a:r>
              <a:rPr lang="en" sz="1100">
                <a:solidFill>
                  <a:srgbClr val="000000"/>
                </a:solidFill>
                <a:latin typeface="Times New Roman"/>
                <a:ea typeface="Times New Roman"/>
                <a:cs typeface="Times New Roman"/>
                <a:sym typeface="Times New Roman"/>
              </a:rPr>
              <a:t>Questionnaires and Self- Reporting guides can help evaluate if nurses are happy within the company they are employed  in order to reduce the ongoing nursing shortage.</a:t>
            </a:r>
            <a:endParaRPr sz="1100">
              <a:solidFill>
                <a:srgbClr val="000000"/>
              </a:solidFill>
              <a:latin typeface="Times New Roman"/>
              <a:ea typeface="Times New Roman"/>
              <a:cs typeface="Times New Roman"/>
              <a:sym typeface="Times New Roman"/>
            </a:endParaRPr>
          </a:p>
          <a:p>
            <a:pPr marL="0" lvl="0" indent="0" algn="l" rtl="0">
              <a:spcBef>
                <a:spcPts val="0"/>
              </a:spcBef>
              <a:spcAft>
                <a:spcPts val="0"/>
              </a:spcAft>
              <a:buNone/>
            </a:pPr>
            <a:endParaRPr sz="1200">
              <a:solidFill>
                <a:srgbClr val="000000"/>
              </a:solidFill>
              <a:latin typeface="Times New Roman"/>
              <a:ea typeface="Times New Roman"/>
              <a:cs typeface="Times New Roman"/>
              <a:sym typeface="Times New Roman"/>
            </a:endParaRPr>
          </a:p>
          <a:p>
            <a:pPr marL="0" lvl="0" indent="0" algn="l" rtl="0">
              <a:spcBef>
                <a:spcPts val="0"/>
              </a:spcBef>
              <a:spcAft>
                <a:spcPts val="0"/>
              </a:spcAft>
              <a:buNone/>
            </a:pPr>
            <a:endParaRPr sz="1200">
              <a:solidFill>
                <a:srgbClr val="000000"/>
              </a:solidFill>
              <a:latin typeface="Times New Roman"/>
              <a:ea typeface="Times New Roman"/>
              <a:cs typeface="Times New Roman"/>
              <a:sym typeface="Times New Roman"/>
            </a:endParaRPr>
          </a:p>
          <a:p>
            <a:pPr marL="0" lvl="0" indent="0" algn="l" rtl="0">
              <a:spcBef>
                <a:spcPts val="0"/>
              </a:spcBef>
              <a:spcAft>
                <a:spcPts val="0"/>
              </a:spcAft>
              <a:buNone/>
            </a:pPr>
            <a:endParaRPr sz="1200">
              <a:solidFill>
                <a:srgbClr val="000000"/>
              </a:solidFill>
              <a:latin typeface="Times New Roman"/>
              <a:ea typeface="Times New Roman"/>
              <a:cs typeface="Times New Roman"/>
              <a:sym typeface="Times New Roman"/>
            </a:endParaRPr>
          </a:p>
          <a:p>
            <a:pPr marL="457200" lvl="0" indent="-311150" algn="l" rtl="0">
              <a:spcBef>
                <a:spcPts val="0"/>
              </a:spcBef>
              <a:spcAft>
                <a:spcPts val="0"/>
              </a:spcAft>
              <a:buClr>
                <a:srgbClr val="000000"/>
              </a:buClr>
              <a:buSzPts val="1300"/>
              <a:buFont typeface="Times New Roman"/>
              <a:buChar char="●"/>
            </a:pPr>
            <a:r>
              <a:rPr lang="en" sz="1100">
                <a:solidFill>
                  <a:srgbClr val="000000"/>
                </a:solidFill>
                <a:latin typeface="Times New Roman"/>
                <a:ea typeface="Times New Roman"/>
                <a:cs typeface="Times New Roman"/>
                <a:sym typeface="Times New Roman"/>
              </a:rPr>
              <a:t>Develop a SMART Goal to help identify if all aspects of the initiative set in place were met. </a:t>
            </a:r>
            <a:endParaRPr sz="1100">
              <a:solidFill>
                <a:srgbClr val="000000"/>
              </a:solidFill>
              <a:latin typeface="Times New Roman"/>
              <a:ea typeface="Times New Roman"/>
              <a:cs typeface="Times New Roman"/>
              <a:sym typeface="Times New Roman"/>
            </a:endParaRPr>
          </a:p>
          <a:p>
            <a:pPr marL="0" lvl="0" indent="0" algn="l" rtl="0">
              <a:spcBef>
                <a:spcPts val="0"/>
              </a:spcBef>
              <a:spcAft>
                <a:spcPts val="1200"/>
              </a:spcAft>
              <a:buNone/>
            </a:pPr>
            <a:endParaRPr/>
          </a:p>
        </p:txBody>
      </p:sp>
      <p:sp>
        <p:nvSpPr>
          <p:cNvPr id="174" name="Google Shape;174;p28"/>
          <p:cNvSpPr txBox="1"/>
          <p:nvPr/>
        </p:nvSpPr>
        <p:spPr>
          <a:xfrm>
            <a:off x="592275" y="1433950"/>
            <a:ext cx="2868000" cy="1763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100">
                <a:solidFill>
                  <a:schemeClr val="lt1"/>
                </a:solidFill>
                <a:latin typeface="Times New Roman"/>
                <a:ea typeface="Times New Roman"/>
                <a:cs typeface="Times New Roman"/>
                <a:sym typeface="Times New Roman"/>
              </a:rPr>
              <a:t>According to the CDC, “the systematic collection of information about the activities, characteristics, and outcomes of programs to make judgments about the program, improve program effectiveness, and/or inform decisions about future program development” (Centers for Disease Control and Prevention, 2012, p.1).</a:t>
            </a:r>
            <a:endParaRPr sz="1100">
              <a:solidFill>
                <a:schemeClr val="lt1"/>
              </a:solidFill>
              <a:latin typeface="Times New Roman"/>
              <a:ea typeface="Times New Roman"/>
              <a:cs typeface="Times New Roman"/>
              <a:sym typeface="Times New Roman"/>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References </a:t>
            </a:r>
            <a:endParaRPr/>
          </a:p>
        </p:txBody>
      </p:sp>
      <p:sp>
        <p:nvSpPr>
          <p:cNvPr id="180" name="Google Shape;180;p29"/>
          <p:cNvSpPr txBox="1">
            <a:spLocks noGrp="1"/>
          </p:cNvSpPr>
          <p:nvPr>
            <p:ph type="body" idx="4294967295"/>
          </p:nvPr>
        </p:nvSpPr>
        <p:spPr>
          <a:xfrm>
            <a:off x="262375" y="1280950"/>
            <a:ext cx="8619300" cy="36897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4000">
                <a:solidFill>
                  <a:srgbClr val="000000"/>
                </a:solidFill>
                <a:latin typeface="Times New Roman"/>
                <a:ea typeface="Times New Roman"/>
                <a:cs typeface="Times New Roman"/>
                <a:sym typeface="Times New Roman"/>
              </a:rPr>
              <a:t>American Association of Colleges of Nursing. (2020, September).</a:t>
            </a:r>
            <a:r>
              <a:rPr lang="en" sz="4000" i="1">
                <a:solidFill>
                  <a:srgbClr val="000000"/>
                </a:solidFill>
                <a:latin typeface="Times New Roman"/>
                <a:ea typeface="Times New Roman"/>
                <a:cs typeface="Times New Roman"/>
                <a:sym typeface="Times New Roman"/>
              </a:rPr>
              <a:t> Nursing shortage. </a:t>
            </a:r>
            <a:r>
              <a:rPr lang="en" sz="4000" u="sng">
                <a:solidFill>
                  <a:srgbClr val="000000"/>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https://www.aacnnursing.org/News-Information/Fact-Sheets/Nursing-Shortage</a:t>
            </a:r>
            <a:r>
              <a:rPr lang="en" sz="4000">
                <a:solidFill>
                  <a:srgbClr val="000000"/>
                </a:solidFill>
                <a:latin typeface="Times New Roman"/>
                <a:ea typeface="Times New Roman"/>
                <a:cs typeface="Times New Roman"/>
                <a:sym typeface="Times New Roman"/>
              </a:rPr>
              <a:t> </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4000">
                <a:solidFill>
                  <a:srgbClr val="000000"/>
                </a:solidFill>
                <a:latin typeface="Times New Roman"/>
                <a:ea typeface="Times New Roman"/>
                <a:cs typeface="Times New Roman"/>
                <a:sym typeface="Times New Roman"/>
              </a:rPr>
              <a:t>Centers for Disease Control and Prevention. (2012). Program evaluation guide – introduction – CDC. Centers for disease control and prevention. </a:t>
            </a:r>
            <a:r>
              <a:rPr lang="en" sz="4000" u="sng">
                <a:solidFill>
                  <a:srgbClr val="333333"/>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https://www.cdc.gov/eval/guide/introduction/index.htm</a:t>
            </a:r>
            <a:r>
              <a:rPr lang="en" sz="4000">
                <a:solidFill>
                  <a:srgbClr val="000000"/>
                </a:solidFill>
                <a:latin typeface="Times New Roman"/>
                <a:ea typeface="Times New Roman"/>
                <a:cs typeface="Times New Roman"/>
                <a:sym typeface="Times New Roman"/>
              </a:rPr>
              <a:t>.</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4000">
                <a:solidFill>
                  <a:srgbClr val="000000"/>
                </a:solidFill>
                <a:latin typeface="Times New Roman"/>
                <a:ea typeface="Times New Roman"/>
                <a:cs typeface="Times New Roman"/>
                <a:sym typeface="Times New Roman"/>
              </a:rPr>
              <a:t>Gaines, K. (2019, October 7). </a:t>
            </a:r>
            <a:r>
              <a:rPr lang="en" sz="4000" i="1">
                <a:solidFill>
                  <a:srgbClr val="000000"/>
                </a:solidFill>
                <a:latin typeface="Times New Roman"/>
                <a:ea typeface="Times New Roman"/>
                <a:cs typeface="Times New Roman"/>
                <a:sym typeface="Times New Roman"/>
              </a:rPr>
              <a:t>Nurses Unionizing: Benefits of working in a Union Hospital</a:t>
            </a:r>
            <a:r>
              <a:rPr lang="en" sz="4000">
                <a:solidFill>
                  <a:srgbClr val="000000"/>
                </a:solidFill>
                <a:latin typeface="Times New Roman"/>
                <a:ea typeface="Times New Roman"/>
                <a:cs typeface="Times New Roman"/>
                <a:sym typeface="Times New Roman"/>
              </a:rPr>
              <a:t>. Nurse.org. </a:t>
            </a:r>
            <a:r>
              <a:rPr lang="en" sz="4000" u="sng">
                <a:solidFill>
                  <a:srgbClr val="000000"/>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https://nurse.org/articles/benefits-of-nursing-union-hospital/</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4000">
                <a:solidFill>
                  <a:srgbClr val="000000"/>
                </a:solidFill>
                <a:latin typeface="Times New Roman"/>
                <a:ea typeface="Times New Roman"/>
                <a:cs typeface="Times New Roman"/>
                <a:sym typeface="Times New Roman"/>
              </a:rPr>
              <a:t>Love, R., &amp; Pianko, D. (2021, May 18). </a:t>
            </a:r>
            <a:r>
              <a:rPr lang="en" sz="4000" i="1">
                <a:solidFill>
                  <a:srgbClr val="000000"/>
                </a:solidFill>
                <a:latin typeface="Times New Roman"/>
                <a:ea typeface="Times New Roman"/>
                <a:cs typeface="Times New Roman"/>
                <a:sym typeface="Times New Roman"/>
              </a:rPr>
              <a:t>Commentary: America's nurse shortage is a looming crisis. Training nurses to be leaders could solve it</a:t>
            </a:r>
            <a:r>
              <a:rPr lang="en" sz="4000">
                <a:solidFill>
                  <a:srgbClr val="000000"/>
                </a:solidFill>
                <a:latin typeface="Times New Roman"/>
                <a:ea typeface="Times New Roman"/>
                <a:cs typeface="Times New Roman"/>
                <a:sym typeface="Times New Roman"/>
              </a:rPr>
              <a:t>. Fortune. </a:t>
            </a:r>
            <a:r>
              <a:rPr lang="en" sz="4000" u="sng">
                <a:solidFill>
                  <a:srgbClr val="000000"/>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https://fortune.com/2021/05/18/nurse-shortage-retirement-crisis-covid-training-leadership/</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4000" i="1">
                <a:solidFill>
                  <a:srgbClr val="000000"/>
                </a:solidFill>
                <a:latin typeface="Times New Roman"/>
                <a:ea typeface="Times New Roman"/>
                <a:cs typeface="Times New Roman"/>
                <a:sym typeface="Times New Roman"/>
              </a:rPr>
              <a:t>Nursing shortage SOLUTIONS: Where do we go from here?</a:t>
            </a:r>
            <a:r>
              <a:rPr lang="en" sz="4000">
                <a:solidFill>
                  <a:srgbClr val="000000"/>
                </a:solidFill>
                <a:latin typeface="Times New Roman"/>
                <a:ea typeface="Times New Roman"/>
                <a:cs typeface="Times New Roman"/>
                <a:sym typeface="Times New Roman"/>
              </a:rPr>
              <a:t> FierceHealthcare. (2019, August 29). </a:t>
            </a:r>
            <a:r>
              <a:rPr lang="en" sz="4000" u="sng">
                <a:solidFill>
                  <a:srgbClr val="000000"/>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https://www.fiercehealthcare.com/sponsored/nursing-shortage-solutions-where-do-we-go-from-here</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4000">
                <a:solidFill>
                  <a:srgbClr val="000000"/>
                </a:solidFill>
                <a:latin typeface="Times New Roman"/>
                <a:ea typeface="Times New Roman"/>
                <a:cs typeface="Times New Roman"/>
                <a:sym typeface="Times New Roman"/>
              </a:rPr>
              <a:t>Online Master of Science in Nursing. (2020, October 20). </a:t>
            </a:r>
            <a:r>
              <a:rPr lang="en" sz="4000" i="1">
                <a:solidFill>
                  <a:srgbClr val="000000"/>
                </a:solidFill>
                <a:latin typeface="Times New Roman"/>
                <a:ea typeface="Times New Roman"/>
                <a:cs typeface="Times New Roman"/>
                <a:sym typeface="Times New Roman"/>
              </a:rPr>
              <a:t>Impact of the nursing shortage on patient care</a:t>
            </a:r>
            <a:r>
              <a:rPr lang="en" sz="4000">
                <a:solidFill>
                  <a:srgbClr val="000000"/>
                </a:solidFill>
                <a:latin typeface="Times New Roman"/>
                <a:ea typeface="Times New Roman"/>
                <a:cs typeface="Times New Roman"/>
                <a:sym typeface="Times New Roman"/>
              </a:rPr>
              <a:t>. Ohio University. </a:t>
            </a:r>
            <a:r>
              <a:rPr lang="en" sz="4000" u="sng">
                <a:solidFill>
                  <a:srgbClr val="000000"/>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https://onlinemasters.ohio.edu/blog/impact-of-nursing-shortage-on-patient-care/</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4000">
                <a:solidFill>
                  <a:srgbClr val="000000"/>
                </a:solidFill>
                <a:highlight>
                  <a:srgbClr val="FFFFFF"/>
                </a:highlight>
                <a:latin typeface="Times New Roman"/>
                <a:ea typeface="Times New Roman"/>
                <a:cs typeface="Times New Roman"/>
                <a:sym typeface="Times New Roman"/>
              </a:rPr>
              <a:t>Peters, A., Palomo, R. &amp; Pittet, D. The great nursing brain drain and its effects on patient safety. </a:t>
            </a:r>
            <a:r>
              <a:rPr lang="en" sz="4000" i="1">
                <a:solidFill>
                  <a:srgbClr val="000000"/>
                </a:solidFill>
                <a:latin typeface="Times New Roman"/>
                <a:ea typeface="Times New Roman"/>
                <a:cs typeface="Times New Roman"/>
                <a:sym typeface="Times New Roman"/>
              </a:rPr>
              <a:t>Antimicrob Resist Infect Control</a:t>
            </a:r>
            <a:r>
              <a:rPr lang="en" sz="4000">
                <a:solidFill>
                  <a:srgbClr val="000000"/>
                </a:solidFill>
                <a:highlight>
                  <a:srgbClr val="FFFFFF"/>
                </a:highlight>
                <a:latin typeface="Times New Roman"/>
                <a:ea typeface="Times New Roman"/>
                <a:cs typeface="Times New Roman"/>
                <a:sym typeface="Times New Roman"/>
              </a:rPr>
              <a:t> </a:t>
            </a:r>
            <a:r>
              <a:rPr lang="en" sz="4000">
                <a:solidFill>
                  <a:srgbClr val="000000"/>
                </a:solidFill>
                <a:latin typeface="Times New Roman"/>
                <a:ea typeface="Times New Roman"/>
                <a:cs typeface="Times New Roman"/>
                <a:sym typeface="Times New Roman"/>
              </a:rPr>
              <a:t>9, </a:t>
            </a:r>
            <a:r>
              <a:rPr lang="en" sz="4000">
                <a:solidFill>
                  <a:srgbClr val="000000"/>
                </a:solidFill>
                <a:highlight>
                  <a:srgbClr val="FFFFFF"/>
                </a:highlight>
                <a:latin typeface="Times New Roman"/>
                <a:ea typeface="Times New Roman"/>
                <a:cs typeface="Times New Roman"/>
                <a:sym typeface="Times New Roman"/>
              </a:rPr>
              <a:t>57 (2020). </a:t>
            </a:r>
            <a:r>
              <a:rPr lang="en" sz="4000" u="sng">
                <a:solidFill>
                  <a:srgbClr val="000000"/>
                </a:solidFill>
                <a:highlight>
                  <a:srgbClr val="FFFFFF"/>
                </a:highlight>
                <a:latin typeface="Times New Roman"/>
                <a:ea typeface="Times New Roman"/>
                <a:cs typeface="Times New Roman"/>
                <a:sym typeface="Times New Roman"/>
                <a:hlinkClick r:id="rId9">
                  <a:extLst>
                    <a:ext uri="{A12FA001-AC4F-418D-AE19-62706E023703}">
                      <ahyp:hlinkClr xmlns:ahyp="http://schemas.microsoft.com/office/drawing/2018/hyperlinkcolor" val="tx"/>
                    </a:ext>
                  </a:extLst>
                </a:hlinkClick>
              </a:rPr>
              <a:t>https://doi.org/10.1186/s13756-020-00719-4</a:t>
            </a:r>
            <a:endParaRPr sz="4000">
              <a:solidFill>
                <a:srgbClr val="000000"/>
              </a:solidFill>
              <a:highlight>
                <a:srgbClr val="FFFFFF"/>
              </a:highlight>
              <a:latin typeface="Times New Roman"/>
              <a:ea typeface="Times New Roman"/>
              <a:cs typeface="Times New Roman"/>
              <a:sym typeface="Times New Roman"/>
            </a:endParaRPr>
          </a:p>
          <a:p>
            <a:pPr marL="0" lvl="0" indent="0" algn="l" rtl="0">
              <a:spcBef>
                <a:spcPts val="1200"/>
              </a:spcBef>
              <a:spcAft>
                <a:spcPts val="0"/>
              </a:spcAft>
              <a:buNone/>
            </a:pPr>
            <a:r>
              <a:rPr lang="en" sz="4000">
                <a:solidFill>
                  <a:srgbClr val="000000"/>
                </a:solidFill>
                <a:latin typeface="Times New Roman"/>
                <a:ea typeface="Times New Roman"/>
                <a:cs typeface="Times New Roman"/>
                <a:sym typeface="Times New Roman"/>
              </a:rPr>
              <a:t>Sigma Theta Tau International Honor Society of Nursing. (2021). </a:t>
            </a:r>
            <a:r>
              <a:rPr lang="en" sz="4000" i="1">
                <a:solidFill>
                  <a:srgbClr val="000000"/>
                </a:solidFill>
                <a:latin typeface="Times New Roman"/>
                <a:ea typeface="Times New Roman"/>
                <a:cs typeface="Times New Roman"/>
                <a:sym typeface="Times New Roman"/>
              </a:rPr>
              <a:t>Facts on the Nursing Shortage in North America</a:t>
            </a:r>
            <a:r>
              <a:rPr lang="en" sz="4000">
                <a:solidFill>
                  <a:srgbClr val="000000"/>
                </a:solidFill>
                <a:latin typeface="Times New Roman"/>
                <a:ea typeface="Times New Roman"/>
                <a:cs typeface="Times New Roman"/>
                <a:sym typeface="Times New Roman"/>
              </a:rPr>
              <a:t>. Sigma Global Nursing Excellence . </a:t>
            </a:r>
            <a:r>
              <a:rPr lang="en" sz="4000" u="sng">
                <a:solidFill>
                  <a:srgbClr val="000000"/>
                </a:solidFill>
                <a:latin typeface="Times New Roman"/>
                <a:ea typeface="Times New Roman"/>
                <a:cs typeface="Times New Roman"/>
                <a:sym typeface="Times New Roman"/>
                <a:hlinkClick r:id="rId10">
                  <a:extLst>
                    <a:ext uri="{A12FA001-AC4F-418D-AE19-62706E023703}">
                      <ahyp:hlinkClr xmlns:ahyp="http://schemas.microsoft.com/office/drawing/2018/hyperlinkcolor" val="tx"/>
                    </a:ext>
                  </a:extLst>
                </a:hlinkClick>
              </a:rPr>
              <a:t>https://www.sigmanursing.org/why-sigma/about-sigma/sigma-media/nursing-shortage-information/facts-on-the-nursing-shortage-in-north-americ</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4000">
                <a:solidFill>
                  <a:srgbClr val="000000"/>
                </a:solidFill>
                <a:latin typeface="Times New Roman"/>
                <a:ea typeface="Times New Roman"/>
                <a:cs typeface="Times New Roman"/>
                <a:sym typeface="Times New Roman"/>
              </a:rPr>
              <a:t>University of St. Augustine for Health Sciences. (2021, May). </a:t>
            </a:r>
            <a:r>
              <a:rPr lang="en" sz="4000" i="1">
                <a:solidFill>
                  <a:srgbClr val="000000"/>
                </a:solidFill>
                <a:latin typeface="Times New Roman"/>
                <a:ea typeface="Times New Roman"/>
                <a:cs typeface="Times New Roman"/>
                <a:sym typeface="Times New Roman"/>
              </a:rPr>
              <a:t>The 2021 American Nursing Shortage: a data study.</a:t>
            </a:r>
            <a:r>
              <a:rPr lang="en" sz="4000">
                <a:solidFill>
                  <a:srgbClr val="000000"/>
                </a:solidFill>
                <a:latin typeface="Times New Roman"/>
                <a:ea typeface="Times New Roman"/>
                <a:cs typeface="Times New Roman"/>
                <a:sym typeface="Times New Roman"/>
              </a:rPr>
              <a:t> USAHS. </a:t>
            </a:r>
            <a:r>
              <a:rPr lang="en" sz="4000" i="1">
                <a:solidFill>
                  <a:srgbClr val="000000"/>
                </a:solidFill>
                <a:latin typeface="Times New Roman"/>
                <a:ea typeface="Times New Roman"/>
                <a:cs typeface="Times New Roman"/>
                <a:sym typeface="Times New Roman"/>
              </a:rPr>
              <a:t> </a:t>
            </a:r>
            <a:r>
              <a:rPr lang="en" sz="4000" u="sng">
                <a:solidFill>
                  <a:srgbClr val="000000"/>
                </a:solidFill>
                <a:latin typeface="Times New Roman"/>
                <a:ea typeface="Times New Roman"/>
                <a:cs typeface="Times New Roman"/>
                <a:sym typeface="Times New Roman"/>
                <a:hlinkClick r:id="rId11">
                  <a:extLst>
                    <a:ext uri="{A12FA001-AC4F-418D-AE19-62706E023703}">
                      <ahyp:hlinkClr xmlns:ahyp="http://schemas.microsoft.com/office/drawing/2018/hyperlinkcolor" val="tx"/>
                    </a:ext>
                  </a:extLst>
                </a:hlinkClick>
              </a:rPr>
              <a:t>https://www.usa.edu/blog/nursing-shortage/</a:t>
            </a: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endParaRPr sz="400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 sz="3875">
                <a:solidFill>
                  <a:srgbClr val="000000"/>
                </a:solidFill>
                <a:latin typeface="Times New Roman"/>
                <a:ea typeface="Times New Roman"/>
                <a:cs typeface="Times New Roman"/>
                <a:sym typeface="Times New Roman"/>
              </a:rPr>
              <a:t> </a:t>
            </a:r>
            <a:endParaRPr sz="3875">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Nursing Shortage</a:t>
            </a:r>
            <a:endParaRPr/>
          </a:p>
        </p:txBody>
      </p:sp>
      <p:sp>
        <p:nvSpPr>
          <p:cNvPr id="73" name="Google Shape;73;p14"/>
          <p:cNvSpPr txBox="1">
            <a:spLocks noGrp="1"/>
          </p:cNvSpPr>
          <p:nvPr>
            <p:ph type="body" idx="1"/>
          </p:nvPr>
        </p:nvSpPr>
        <p:spPr>
          <a:xfrm>
            <a:off x="4683625" y="282975"/>
            <a:ext cx="4162800" cy="43731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4460">
                <a:latin typeface="Merriweather"/>
                <a:ea typeface="Merriweather"/>
                <a:cs typeface="Merriweather"/>
                <a:sym typeface="Merriweather"/>
              </a:rPr>
              <a:t>The American Association of Colleges of Nursing reports that the U.S. is projected to experience a shortage of RNs that is expected to intensify as Baby Boomers age and the need for health care grows (AACN, 2020)</a:t>
            </a:r>
            <a:endParaRPr sz="4460">
              <a:latin typeface="Merriweather"/>
              <a:ea typeface="Merriweather"/>
              <a:cs typeface="Merriweather"/>
              <a:sym typeface="Merriweather"/>
            </a:endParaRPr>
          </a:p>
          <a:p>
            <a:pPr marL="0" lvl="0" indent="0" algn="l" rtl="0">
              <a:spcBef>
                <a:spcPts val="1200"/>
              </a:spcBef>
              <a:spcAft>
                <a:spcPts val="0"/>
              </a:spcAft>
              <a:buNone/>
            </a:pPr>
            <a:r>
              <a:rPr lang="en" sz="4460">
                <a:latin typeface="Merriweather"/>
                <a:ea typeface="Merriweather"/>
                <a:cs typeface="Merriweather"/>
                <a:sym typeface="Merriweather"/>
              </a:rPr>
              <a:t>Covid-19 Pandemic has exacerbated this issue with limited resources and staff </a:t>
            </a:r>
            <a:endParaRPr sz="4460">
              <a:latin typeface="Merriweather"/>
              <a:ea typeface="Merriweather"/>
              <a:cs typeface="Merriweather"/>
              <a:sym typeface="Merriweather"/>
            </a:endParaRPr>
          </a:p>
          <a:p>
            <a:pPr marL="0" lvl="0" indent="0" algn="l" rtl="0">
              <a:spcBef>
                <a:spcPts val="1200"/>
              </a:spcBef>
              <a:spcAft>
                <a:spcPts val="0"/>
              </a:spcAft>
              <a:buNone/>
            </a:pPr>
            <a:r>
              <a:rPr lang="en" sz="4460">
                <a:latin typeface="Merriweather"/>
                <a:ea typeface="Merriweather"/>
                <a:cs typeface="Merriweather"/>
                <a:sym typeface="Merriweather"/>
              </a:rPr>
              <a:t>This shortage is expected to continue through 2030 (Mehdaova, 2017)</a:t>
            </a:r>
            <a:endParaRPr sz="4460">
              <a:latin typeface="Merriweather"/>
              <a:ea typeface="Merriweather"/>
              <a:cs typeface="Merriweather"/>
              <a:sym typeface="Merriweather"/>
            </a:endParaRPr>
          </a:p>
          <a:p>
            <a:pPr marL="0" lvl="0" indent="0" algn="l" rtl="0">
              <a:spcBef>
                <a:spcPts val="1200"/>
              </a:spcBef>
              <a:spcAft>
                <a:spcPts val="0"/>
              </a:spcAft>
              <a:buNone/>
            </a:pPr>
            <a:r>
              <a:rPr lang="en" sz="4460">
                <a:latin typeface="Merriweather"/>
                <a:ea typeface="Merriweather"/>
                <a:cs typeface="Merriweather"/>
                <a:sym typeface="Merriweather"/>
              </a:rPr>
              <a:t>In this presentation we take a look at</a:t>
            </a:r>
            <a:endParaRPr sz="4460">
              <a:latin typeface="Merriweather"/>
              <a:ea typeface="Merriweather"/>
              <a:cs typeface="Merriweather"/>
              <a:sym typeface="Merriweather"/>
            </a:endParaRPr>
          </a:p>
          <a:p>
            <a:pPr marL="457200" lvl="0" indent="-267654" algn="l" rtl="0">
              <a:spcBef>
                <a:spcPts val="1200"/>
              </a:spcBef>
              <a:spcAft>
                <a:spcPts val="0"/>
              </a:spcAft>
              <a:buSzPct val="86014"/>
              <a:buFont typeface="Merriweather"/>
              <a:buChar char="●"/>
            </a:pPr>
            <a:r>
              <a:rPr lang="en" sz="2860">
                <a:latin typeface="Merriweather"/>
                <a:ea typeface="Merriweather"/>
                <a:cs typeface="Merriweather"/>
                <a:sym typeface="Merriweather"/>
              </a:rPr>
              <a:t>Current factors affecting this nursing shortage, explain why this shortage is of concern for everyone</a:t>
            </a:r>
            <a:endParaRPr sz="2860">
              <a:latin typeface="Merriweather"/>
              <a:ea typeface="Merriweather"/>
              <a:cs typeface="Merriweather"/>
              <a:sym typeface="Merriweather"/>
            </a:endParaRPr>
          </a:p>
          <a:p>
            <a:pPr marL="457200" lvl="0" indent="-267654" algn="l" rtl="0">
              <a:spcBef>
                <a:spcPts val="0"/>
              </a:spcBef>
              <a:spcAft>
                <a:spcPts val="0"/>
              </a:spcAft>
              <a:buSzPct val="86014"/>
              <a:buFont typeface="Merriweather"/>
              <a:buChar char="●"/>
            </a:pPr>
            <a:r>
              <a:rPr lang="en" sz="2860">
                <a:latin typeface="Merriweather"/>
                <a:ea typeface="Merriweather"/>
                <a:cs typeface="Merriweather"/>
                <a:sym typeface="Merriweather"/>
              </a:rPr>
              <a:t>Explain why this shortage is of concern for our fellow colleagues and everyone we care for</a:t>
            </a:r>
            <a:endParaRPr sz="2860">
              <a:latin typeface="Merriweather"/>
              <a:ea typeface="Merriweather"/>
              <a:cs typeface="Merriweather"/>
              <a:sym typeface="Merriweather"/>
            </a:endParaRPr>
          </a:p>
          <a:p>
            <a:pPr marL="457200" lvl="0" indent="-267654" algn="l" rtl="0">
              <a:spcBef>
                <a:spcPts val="0"/>
              </a:spcBef>
              <a:spcAft>
                <a:spcPts val="0"/>
              </a:spcAft>
              <a:buSzPct val="86014"/>
              <a:buFont typeface="Merriweather"/>
              <a:buChar char="●"/>
            </a:pPr>
            <a:r>
              <a:rPr lang="en" sz="2860">
                <a:latin typeface="Merriweather"/>
                <a:ea typeface="Merriweather"/>
                <a:cs typeface="Merriweather"/>
                <a:sym typeface="Merriweather"/>
              </a:rPr>
              <a:t>Identify strategies and initiatives to alleviate the shortage using collaboration with policy makers and interprofessionals to adapt and implement such strategies and initiatives</a:t>
            </a:r>
            <a:endParaRPr sz="2860">
              <a:latin typeface="Merriweather"/>
              <a:ea typeface="Merriweather"/>
              <a:cs typeface="Merriweather"/>
              <a:sym typeface="Merriweather"/>
            </a:endParaRPr>
          </a:p>
          <a:p>
            <a:pPr marL="457200" lvl="0" indent="-267654" algn="l" rtl="0">
              <a:spcBef>
                <a:spcPts val="0"/>
              </a:spcBef>
              <a:spcAft>
                <a:spcPts val="0"/>
              </a:spcAft>
              <a:buSzPct val="86014"/>
              <a:buFont typeface="Merriweather"/>
              <a:buChar char="●"/>
            </a:pPr>
            <a:r>
              <a:rPr lang="en" sz="2860">
                <a:latin typeface="Merriweather"/>
                <a:ea typeface="Merriweather"/>
                <a:cs typeface="Merriweather"/>
                <a:sym typeface="Merriweather"/>
              </a:rPr>
              <a:t>Describe why it is important to follow up with evaluation of the effectiveness of these initiatives to help mitigate critical nursing shortage</a:t>
            </a:r>
            <a:endParaRPr sz="2860">
              <a:latin typeface="Merriweather"/>
              <a:ea typeface="Merriweather"/>
              <a:cs typeface="Merriweather"/>
              <a:sym typeface="Merriweather"/>
            </a:endParaRPr>
          </a:p>
          <a:p>
            <a:pPr marL="0" lvl="0" indent="0" algn="l" rtl="0">
              <a:spcBef>
                <a:spcPts val="1200"/>
              </a:spcBef>
              <a:spcAft>
                <a:spcPts val="0"/>
              </a:spcAft>
              <a:buNone/>
            </a:pPr>
            <a:endParaRPr sz="4460"/>
          </a:p>
          <a:p>
            <a:pPr marL="0" lvl="0" indent="0" algn="l" rtl="0">
              <a:spcBef>
                <a:spcPts val="1200"/>
              </a:spcBef>
              <a:spcAft>
                <a:spcPts val="0"/>
              </a:spcAft>
              <a:buNone/>
            </a:pPr>
            <a:endParaRPr sz="4460"/>
          </a:p>
          <a:p>
            <a:pPr marL="0" lvl="0" indent="0" algn="l" rtl="0">
              <a:spcBef>
                <a:spcPts val="1200"/>
              </a:spcBef>
              <a:spcAft>
                <a:spcPts val="0"/>
              </a:spcAft>
              <a:buNone/>
            </a:pPr>
            <a:endParaRPr sz="2337"/>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r>
              <a:rPr lang="en" sz="1100" u="sng">
                <a:solidFill>
                  <a:schemeClr val="hlink"/>
                </a:solidFill>
                <a:hlinkClick r:id="rId3"/>
              </a:rPr>
              <a:t>The 2021 American Nursing Shortage: A Data Study | University of St. Augustine for Health Sciences (usa.edu)</a:t>
            </a:r>
            <a:endParaRPr/>
          </a:p>
        </p:txBody>
      </p:sp>
      <p:pic>
        <p:nvPicPr>
          <p:cNvPr id="74" name="Google Shape;74;p14"/>
          <p:cNvPicPr preferRelativeResize="0"/>
          <p:nvPr/>
        </p:nvPicPr>
        <p:blipFill>
          <a:blip r:embed="rId4">
            <a:alphaModFix/>
          </a:blip>
          <a:stretch>
            <a:fillRect/>
          </a:stretch>
        </p:blipFill>
        <p:spPr>
          <a:xfrm>
            <a:off x="818875" y="1585450"/>
            <a:ext cx="2393150" cy="32042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a:spLocks noGrp="1"/>
          </p:cNvSpPr>
          <p:nvPr>
            <p:ph type="title" idx="4294967295"/>
          </p:nvPr>
        </p:nvSpPr>
        <p:spPr>
          <a:xfrm>
            <a:off x="311725" y="500925"/>
            <a:ext cx="4301100" cy="616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Nursing Shortage Statistics</a:t>
            </a:r>
            <a:endParaRPr/>
          </a:p>
        </p:txBody>
      </p:sp>
      <p:sp>
        <p:nvSpPr>
          <p:cNvPr id="80" name="Google Shape;80;p15"/>
          <p:cNvSpPr txBox="1"/>
          <p:nvPr/>
        </p:nvSpPr>
        <p:spPr>
          <a:xfrm>
            <a:off x="311725" y="749950"/>
            <a:ext cx="3758100" cy="7122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Merriweather"/>
              <a:ea typeface="Merriweather"/>
              <a:cs typeface="Merriweather"/>
              <a:sym typeface="Merriweather"/>
            </a:endParaRPr>
          </a:p>
          <a:p>
            <a:pPr marL="0" lvl="0" indent="0" algn="l" rtl="0">
              <a:spcBef>
                <a:spcPts val="0"/>
              </a:spcBef>
              <a:spcAft>
                <a:spcPts val="0"/>
              </a:spcAft>
              <a:buNone/>
            </a:pPr>
            <a:endParaRPr>
              <a:latin typeface="Merriweather"/>
              <a:ea typeface="Merriweather"/>
              <a:cs typeface="Merriweather"/>
              <a:sym typeface="Merriweather"/>
            </a:endParaRPr>
          </a:p>
          <a:p>
            <a:pPr marL="0" lvl="0" indent="0" algn="l" rtl="0">
              <a:lnSpc>
                <a:spcPct val="115000"/>
              </a:lnSpc>
              <a:spcBef>
                <a:spcPts val="0"/>
              </a:spcBef>
              <a:spcAft>
                <a:spcPts val="0"/>
              </a:spcAft>
              <a:buNone/>
            </a:pPr>
            <a:r>
              <a:rPr lang="en" sz="1300">
                <a:solidFill>
                  <a:schemeClr val="dk2"/>
                </a:solidFill>
                <a:latin typeface="Merriweather"/>
                <a:ea typeface="Merriweather"/>
                <a:cs typeface="Merriweather"/>
                <a:sym typeface="Merriweather"/>
              </a:rPr>
              <a:t>“In a Health Affairs blog posted in May 2017, Dr. Peter Buerhaus and colleagues project that more than </a:t>
            </a:r>
            <a:r>
              <a:rPr lang="en" sz="1300">
                <a:solidFill>
                  <a:srgbClr val="FF0000"/>
                </a:solidFill>
                <a:latin typeface="Merriweather"/>
                <a:ea typeface="Merriweather"/>
                <a:cs typeface="Merriweather"/>
                <a:sym typeface="Merriweather"/>
              </a:rPr>
              <a:t>1 million registered nurses will leave the workforce by 2030</a:t>
            </a:r>
            <a:r>
              <a:rPr lang="en" sz="1300">
                <a:solidFill>
                  <a:schemeClr val="dk2"/>
                </a:solidFill>
                <a:latin typeface="Merriweather"/>
                <a:ea typeface="Merriweather"/>
                <a:cs typeface="Merriweather"/>
                <a:sym typeface="Merriweather"/>
              </a:rPr>
              <a:t>” (AACN, 2020). </a:t>
            </a:r>
            <a:endParaRPr>
              <a:latin typeface="Merriweather"/>
              <a:ea typeface="Merriweather"/>
              <a:cs typeface="Merriweather"/>
              <a:sym typeface="Merriweather"/>
            </a:endParaRPr>
          </a:p>
          <a:p>
            <a:pPr marL="0" lvl="0" indent="0" algn="l" rtl="0">
              <a:spcBef>
                <a:spcPts val="1200"/>
              </a:spcBef>
              <a:spcAft>
                <a:spcPts val="0"/>
              </a:spcAft>
              <a:buNone/>
            </a:pPr>
            <a:endParaRPr>
              <a:latin typeface="Merriweather"/>
              <a:ea typeface="Merriweather"/>
              <a:cs typeface="Merriweather"/>
              <a:sym typeface="Merriweather"/>
            </a:endParaRPr>
          </a:p>
          <a:p>
            <a:pPr marL="0" lvl="0" indent="0" algn="l" rtl="0">
              <a:spcBef>
                <a:spcPts val="0"/>
              </a:spcBef>
              <a:spcAft>
                <a:spcPts val="0"/>
              </a:spcAft>
              <a:buNone/>
            </a:pPr>
            <a:endParaRPr>
              <a:latin typeface="Merriweather"/>
              <a:ea typeface="Merriweather"/>
              <a:cs typeface="Merriweather"/>
              <a:sym typeface="Merriweather"/>
            </a:endParaRPr>
          </a:p>
          <a:p>
            <a:pPr marL="0" lvl="0" indent="0" algn="l" rtl="0">
              <a:spcBef>
                <a:spcPts val="0"/>
              </a:spcBef>
              <a:spcAft>
                <a:spcPts val="0"/>
              </a:spcAft>
              <a:buNone/>
            </a:pPr>
            <a:r>
              <a:rPr lang="en">
                <a:solidFill>
                  <a:schemeClr val="dk2"/>
                </a:solidFill>
                <a:latin typeface="Merriweather"/>
                <a:ea typeface="Merriweather"/>
                <a:cs typeface="Merriweather"/>
                <a:sym typeface="Merriweather"/>
              </a:rPr>
              <a:t>The University of St. Augustine for Health Sciences compiled this table indicating the difference between supply and demand expected by 2030</a:t>
            </a:r>
            <a:r>
              <a:rPr lang="en">
                <a:latin typeface="Merriweather"/>
                <a:ea typeface="Merriweather"/>
                <a:cs typeface="Merriweather"/>
                <a:sym typeface="Merriweather"/>
              </a:rPr>
              <a:t> </a:t>
            </a:r>
            <a:r>
              <a:rPr lang="en" sz="750" b="1">
                <a:solidFill>
                  <a:schemeClr val="dk2"/>
                </a:solidFill>
                <a:highlight>
                  <a:srgbClr val="FFFFFF"/>
                </a:highlight>
                <a:latin typeface="Merriweather"/>
                <a:ea typeface="Merriweather"/>
                <a:cs typeface="Merriweather"/>
                <a:sym typeface="Merriweather"/>
              </a:rPr>
              <a:t>Source: Pascale Carayon and Ayse Gurses, “Chapter 30: Nursing Workload and Patient Safety—A Human Factors Engineering Perspective,” Patient Safety and Quality: An Evidence-Based Handbook for Nurses: </a:t>
            </a:r>
            <a:r>
              <a:rPr lang="en" sz="750" b="1" u="sng">
                <a:solidFill>
                  <a:srgbClr val="006C80"/>
                </a:solidFill>
                <a:highlight>
                  <a:srgbClr val="FFFFFF"/>
                </a:highlight>
                <a:latin typeface="Merriweather"/>
                <a:ea typeface="Merriweather"/>
                <a:cs typeface="Merriweather"/>
                <a:sym typeface="Merriweather"/>
                <a:hlinkClick r:id="rId3">
                  <a:extLst>
                    <a:ext uri="{A12FA001-AC4F-418D-AE19-62706E023703}">
                      <ahyp:hlinkClr xmlns:ahyp="http://schemas.microsoft.com/office/drawing/2018/hyperlinkcolor" val="tx"/>
                    </a:ext>
                  </a:extLst>
                </a:hlinkClick>
              </a:rPr>
              <a:t>https://www.ncbi.nlm.nih.gov/books/NBK2657/</a:t>
            </a:r>
            <a:endParaRPr sz="750" b="1" u="sng">
              <a:solidFill>
                <a:srgbClr val="006C80"/>
              </a:solidFill>
              <a:highlight>
                <a:srgbClr val="FFFFFF"/>
              </a:highlight>
              <a:latin typeface="Merriweather"/>
              <a:ea typeface="Merriweather"/>
              <a:cs typeface="Merriweather"/>
              <a:sym typeface="Merriweather"/>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pic>
        <p:nvPicPr>
          <p:cNvPr id="81" name="Google Shape;81;p15"/>
          <p:cNvPicPr preferRelativeResize="0"/>
          <p:nvPr/>
        </p:nvPicPr>
        <p:blipFill>
          <a:blip r:embed="rId4">
            <a:alphaModFix/>
          </a:blip>
          <a:stretch>
            <a:fillRect/>
          </a:stretch>
        </p:blipFill>
        <p:spPr>
          <a:xfrm>
            <a:off x="4759400" y="0"/>
            <a:ext cx="438460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Factors Affecting Nursing Shortage</a:t>
            </a:r>
            <a:endParaRPr/>
          </a:p>
        </p:txBody>
      </p:sp>
      <p:sp>
        <p:nvSpPr>
          <p:cNvPr id="87" name="Google Shape;87;p16"/>
          <p:cNvSpPr txBox="1">
            <a:spLocks noGrp="1"/>
          </p:cNvSpPr>
          <p:nvPr>
            <p:ph type="body" idx="1"/>
          </p:nvPr>
        </p:nvSpPr>
        <p:spPr>
          <a:xfrm>
            <a:off x="572100" y="1470325"/>
            <a:ext cx="3999900" cy="3076200"/>
          </a:xfrm>
          <a:prstGeom prst="rect">
            <a:avLst/>
          </a:prstGeom>
        </p:spPr>
        <p:txBody>
          <a:bodyPr spcFirstLastPara="1" wrap="square" lIns="91425" tIns="91425" rIns="91425" bIns="91425" anchor="t" anchorCtr="0">
            <a:normAutofit fontScale="55000" lnSpcReduction="10000"/>
          </a:bodyPr>
          <a:lstStyle/>
          <a:p>
            <a:pPr marL="0" lvl="0" indent="0" algn="l" rtl="0">
              <a:spcBef>
                <a:spcPts val="0"/>
              </a:spcBef>
              <a:spcAft>
                <a:spcPts val="0"/>
              </a:spcAft>
              <a:buNone/>
            </a:pPr>
            <a:r>
              <a:rPr lang="en" b="1">
                <a:solidFill>
                  <a:srgbClr val="CC0000"/>
                </a:solidFill>
              </a:rPr>
              <a:t>High Demand</a:t>
            </a:r>
            <a:r>
              <a:rPr lang="en"/>
              <a:t>-“As of February 2021, registered nursing was the fifth-most in-demand job in the American workforce, according to LinkedIn.  Healthcare facilities are searching for skilled RNs because they are facing increased patient demand for care”(USAHS, 2021). Longer life spans and increase of aging population demand more from our strained healthcare system.</a:t>
            </a:r>
            <a:endParaRPr/>
          </a:p>
          <a:p>
            <a:pPr marL="0" lvl="0" indent="0" algn="l" rtl="0">
              <a:spcBef>
                <a:spcPts val="1200"/>
              </a:spcBef>
              <a:spcAft>
                <a:spcPts val="0"/>
              </a:spcAft>
              <a:buNone/>
            </a:pPr>
            <a:r>
              <a:rPr lang="en" b="1">
                <a:solidFill>
                  <a:srgbClr val="CC0000"/>
                </a:solidFill>
              </a:rPr>
              <a:t>Retiring Nurses</a:t>
            </a:r>
            <a:r>
              <a:rPr lang="en" b="1"/>
              <a:t>- </a:t>
            </a:r>
            <a:r>
              <a:rPr lang="en"/>
              <a:t>A large portion of nurse workforce is close to retirement. </a:t>
            </a:r>
            <a:r>
              <a:rPr lang="en" b="1"/>
              <a:t>“</a:t>
            </a:r>
            <a:r>
              <a:rPr lang="en"/>
              <a:t>According to a 2018 National Sample Survey of Registered Nurses conducted by the Health Resources and Services Administration found that the average age for an RN is 50 years old, which may signal a large wave over the next 15 years (AACN, 2020). </a:t>
            </a:r>
            <a:endParaRPr/>
          </a:p>
          <a:p>
            <a:pPr marL="0" lvl="0" indent="0" algn="l" rtl="0">
              <a:spcBef>
                <a:spcPts val="1200"/>
              </a:spcBef>
              <a:spcAft>
                <a:spcPts val="0"/>
              </a:spcAft>
              <a:buNone/>
            </a:pPr>
            <a:r>
              <a:rPr lang="en"/>
              <a:t>-Some healthcare workers chose to retire early after the start of the pandemic, leaving a large gap in the workforce. Many nurses that were at retirement age who were still working at the start of the pandemic, left the profession for fear of contagion. </a:t>
            </a:r>
            <a:endParaRPr/>
          </a:p>
          <a:p>
            <a:pPr marL="0" lvl="0" indent="0" algn="l" rtl="0">
              <a:spcBef>
                <a:spcPts val="1200"/>
              </a:spcBef>
              <a:spcAft>
                <a:spcPts val="0"/>
              </a:spcAft>
              <a:buNone/>
            </a:pPr>
            <a:r>
              <a:rPr lang="en" b="1">
                <a:solidFill>
                  <a:srgbClr val="CC0000"/>
                </a:solidFill>
              </a:rPr>
              <a:t>Location</a:t>
            </a:r>
            <a:r>
              <a:rPr lang="en" b="1"/>
              <a:t>-</a:t>
            </a:r>
            <a:r>
              <a:rPr lang="en"/>
              <a:t> Indiscrepancies exist when looking at nursing shortages nationally, state by state is more accurate. “ The Bureau of Health Workforce projects that California will face the largest nursing shortage of any state, with a projected shortfall of 44,500 nurses by 2030. In contrast, the state of Florida will have a projected surplus of more than 53,000 RNs by 2030” (USAHS, 2021). Rural communities will suffer the blount of nursing shortages more than metropolitan areas. “16% of RNs live in rural areas, where they serve</a:t>
            </a:r>
            <a:r>
              <a:rPr lang="en">
                <a:solidFill>
                  <a:srgbClr val="333333"/>
                </a:solidFill>
              </a:rPr>
              <a:t> over 52 million</a:t>
            </a:r>
            <a:r>
              <a:rPr lang="en"/>
              <a:t> Americans who reside there”(USAHS, 2021)</a:t>
            </a:r>
            <a:endParaRPr/>
          </a:p>
          <a:p>
            <a:pPr marL="0" lvl="0" indent="0" algn="l" rtl="0">
              <a:spcBef>
                <a:spcPts val="1200"/>
              </a:spcBef>
              <a:spcAft>
                <a:spcPts val="1200"/>
              </a:spcAft>
              <a:buNone/>
            </a:pPr>
            <a:endParaRPr/>
          </a:p>
        </p:txBody>
      </p:sp>
      <p:pic>
        <p:nvPicPr>
          <p:cNvPr id="88" name="Google Shape;88;p16"/>
          <p:cNvPicPr preferRelativeResize="0"/>
          <p:nvPr/>
        </p:nvPicPr>
        <p:blipFill>
          <a:blip r:embed="rId3">
            <a:alphaModFix/>
          </a:blip>
          <a:stretch>
            <a:fillRect/>
          </a:stretch>
        </p:blipFill>
        <p:spPr>
          <a:xfrm>
            <a:off x="7185106" y="1505700"/>
            <a:ext cx="1647195" cy="1869050"/>
          </a:xfrm>
          <a:prstGeom prst="rect">
            <a:avLst/>
          </a:prstGeom>
          <a:noFill/>
          <a:ln>
            <a:noFill/>
          </a:ln>
        </p:spPr>
      </p:pic>
      <p:pic>
        <p:nvPicPr>
          <p:cNvPr id="89" name="Google Shape;89;p16"/>
          <p:cNvPicPr preferRelativeResize="0"/>
          <p:nvPr/>
        </p:nvPicPr>
        <p:blipFill>
          <a:blip r:embed="rId4">
            <a:alphaModFix/>
          </a:blip>
          <a:stretch>
            <a:fillRect/>
          </a:stretch>
        </p:blipFill>
        <p:spPr>
          <a:xfrm>
            <a:off x="4832400" y="3035150"/>
            <a:ext cx="2358333" cy="1768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Factors Affecting Nursing Shortage</a:t>
            </a:r>
            <a:endParaRPr/>
          </a:p>
        </p:txBody>
      </p:sp>
      <p:sp>
        <p:nvSpPr>
          <p:cNvPr id="95" name="Google Shape;95;p17"/>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sz="1400" b="1">
                <a:solidFill>
                  <a:srgbClr val="CC0000"/>
                </a:solidFill>
                <a:latin typeface="Merriweather"/>
                <a:ea typeface="Merriweather"/>
                <a:cs typeface="Merriweather"/>
                <a:sym typeface="Merriweather"/>
              </a:rPr>
              <a:t>Decrease in Nurse Educators</a:t>
            </a:r>
            <a:r>
              <a:rPr lang="en" b="1">
                <a:latin typeface="Merriweather"/>
                <a:ea typeface="Merriweather"/>
                <a:cs typeface="Merriweather"/>
                <a:sym typeface="Merriweather"/>
              </a:rPr>
              <a:t>- many nurse educators are close to or at retirement. </a:t>
            </a:r>
            <a:endParaRPr b="1">
              <a:latin typeface="Merriweather"/>
              <a:ea typeface="Merriweather"/>
              <a:cs typeface="Merriweather"/>
              <a:sym typeface="Merriweather"/>
            </a:endParaRPr>
          </a:p>
          <a:p>
            <a:pPr marL="0" lvl="0" indent="0" algn="l" rtl="0">
              <a:spcBef>
                <a:spcPts val="1200"/>
              </a:spcBef>
              <a:spcAft>
                <a:spcPts val="0"/>
              </a:spcAft>
              <a:buNone/>
            </a:pPr>
            <a:r>
              <a:rPr lang="en" b="1">
                <a:latin typeface="Merriweather"/>
                <a:ea typeface="Merriweather"/>
                <a:cs typeface="Merriweather"/>
                <a:sym typeface="Merriweather"/>
              </a:rPr>
              <a:t>USAHS reports, “ One recent report discovered that, in 2020, </a:t>
            </a:r>
            <a:r>
              <a:rPr lang="en" b="1">
                <a:solidFill>
                  <a:srgbClr val="FF0000"/>
                </a:solidFill>
                <a:latin typeface="Merriweather"/>
                <a:ea typeface="Merriweather"/>
                <a:cs typeface="Merriweather"/>
                <a:sym typeface="Merriweather"/>
              </a:rPr>
              <a:t>over 80,000 qualified nursing school applicants were turned away</a:t>
            </a:r>
            <a:r>
              <a:rPr lang="en" b="1">
                <a:latin typeface="Merriweather"/>
                <a:ea typeface="Merriweather"/>
                <a:cs typeface="Merriweather"/>
                <a:sym typeface="Merriweather"/>
              </a:rPr>
              <a:t> from baccalaureate and graduate programs </a:t>
            </a:r>
            <a:r>
              <a:rPr lang="en" b="1">
                <a:solidFill>
                  <a:srgbClr val="FF0000"/>
                </a:solidFill>
                <a:latin typeface="Merriweather"/>
                <a:ea typeface="Merriweather"/>
                <a:cs typeface="Merriweather"/>
                <a:sym typeface="Merriweather"/>
              </a:rPr>
              <a:t>due to a lack of qualified faculty, clinical study sites, classroom space, and budget constraints</a:t>
            </a:r>
            <a:r>
              <a:rPr lang="en" b="1">
                <a:latin typeface="Merriweather"/>
                <a:ea typeface="Merriweather"/>
                <a:cs typeface="Merriweather"/>
                <a:sym typeface="Merriweather"/>
              </a:rPr>
              <a:t>” (USAHS, 2021). Less nursing faculty equals less nursing graduates joining the labor force</a:t>
            </a:r>
            <a:endParaRPr b="1">
              <a:latin typeface="Merriweather"/>
              <a:ea typeface="Merriweather"/>
              <a:cs typeface="Merriweather"/>
              <a:sym typeface="Merriweather"/>
            </a:endParaRPr>
          </a:p>
          <a:p>
            <a:pPr marL="0" lvl="0" indent="0" algn="l" rtl="0">
              <a:spcBef>
                <a:spcPts val="1200"/>
              </a:spcBef>
              <a:spcAft>
                <a:spcPts val="1200"/>
              </a:spcAft>
              <a:buNone/>
            </a:pPr>
            <a:r>
              <a:rPr lang="en" sz="1400" b="1">
                <a:solidFill>
                  <a:srgbClr val="CC0000"/>
                </a:solidFill>
                <a:latin typeface="Merriweather"/>
                <a:ea typeface="Merriweather"/>
                <a:cs typeface="Merriweather"/>
                <a:sym typeface="Merriweather"/>
              </a:rPr>
              <a:t>Stressful Environment</a:t>
            </a:r>
            <a:r>
              <a:rPr lang="en" sz="1400" b="1">
                <a:latin typeface="Merriweather"/>
                <a:ea typeface="Merriweather"/>
                <a:cs typeface="Merriweather"/>
                <a:sym typeface="Merriweather"/>
              </a:rPr>
              <a:t>- Nursing is stressful as it is, even more so with the pandemic. Staff cuts, longer hours, stress of bringing the virus home to families, and the stress of making urgent life altering decisions throughout the day can weigh heavy on a nurse’s life. </a:t>
            </a:r>
            <a:endParaRPr sz="1400">
              <a:latin typeface="Merriweather"/>
              <a:ea typeface="Merriweather"/>
              <a:cs typeface="Merriweather"/>
              <a:sym typeface="Merriweather"/>
            </a:endParaRPr>
          </a:p>
        </p:txBody>
      </p:sp>
      <p:sp>
        <p:nvSpPr>
          <p:cNvPr id="96" name="Google Shape;96;p17"/>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97" name="Google Shape;97;p17"/>
          <p:cNvPicPr preferRelativeResize="0"/>
          <p:nvPr/>
        </p:nvPicPr>
        <p:blipFill>
          <a:blip r:embed="rId3">
            <a:alphaModFix/>
          </a:blip>
          <a:stretch>
            <a:fillRect/>
          </a:stretch>
        </p:blipFill>
        <p:spPr>
          <a:xfrm>
            <a:off x="4832398" y="1505700"/>
            <a:ext cx="4134175" cy="25717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sz="1500" b="1">
                <a:highlight>
                  <a:schemeClr val="dk1"/>
                </a:highlight>
                <a:latin typeface="Times New Roman"/>
                <a:ea typeface="Times New Roman"/>
                <a:cs typeface="Times New Roman"/>
                <a:sym typeface="Times New Roman"/>
              </a:rPr>
              <a:t>NURSE BURNOUT</a:t>
            </a:r>
            <a:endParaRPr sz="1500" b="1">
              <a:highlight>
                <a:schemeClr val="dk1"/>
              </a:highlight>
              <a:latin typeface="Times New Roman"/>
              <a:ea typeface="Times New Roman"/>
              <a:cs typeface="Times New Roman"/>
              <a:sym typeface="Times New Roman"/>
            </a:endParaRPr>
          </a:p>
          <a:p>
            <a:pPr marL="0" lvl="0" indent="0" algn="l" rtl="0">
              <a:spcBef>
                <a:spcPts val="0"/>
              </a:spcBef>
              <a:spcAft>
                <a:spcPts val="0"/>
              </a:spcAft>
              <a:buNone/>
            </a:pPr>
            <a:endParaRPr sz="1200">
              <a:highlight>
                <a:schemeClr val="dk1"/>
              </a:highlight>
              <a:latin typeface="Arial"/>
              <a:ea typeface="Arial"/>
              <a:cs typeface="Arial"/>
              <a:sym typeface="Arial"/>
            </a:endParaRPr>
          </a:p>
          <a:p>
            <a:pPr marL="0" lvl="0" indent="0" algn="l" rtl="0">
              <a:spcBef>
                <a:spcPts val="0"/>
              </a:spcBef>
              <a:spcAft>
                <a:spcPts val="0"/>
              </a:spcAft>
              <a:buNone/>
            </a:pPr>
            <a:r>
              <a:rPr lang="en" sz="1200">
                <a:highlight>
                  <a:schemeClr val="dk1"/>
                </a:highlight>
                <a:latin typeface="Times New Roman"/>
                <a:ea typeface="Times New Roman"/>
                <a:cs typeface="Times New Roman"/>
                <a:sym typeface="Times New Roman"/>
              </a:rPr>
              <a:t>“The heightened stress levels of today’s nurses are due to more than just the pandemic, more than just the need to make urgent life-altering decisions, and more than just working long hours. It is all of these things and more, combined, that weigh on the shoulders of many RNs.”</a:t>
            </a:r>
            <a:r>
              <a:rPr lang="en" sz="1100">
                <a:highlight>
                  <a:schemeClr val="dk1"/>
                </a:highlight>
                <a:latin typeface="Times New Roman"/>
                <a:ea typeface="Times New Roman"/>
                <a:cs typeface="Times New Roman"/>
                <a:sym typeface="Times New Roman"/>
              </a:rPr>
              <a:t>(USAHS, 2021)</a:t>
            </a:r>
            <a:endParaRPr sz="2600">
              <a:highlight>
                <a:schemeClr val="dk1"/>
              </a:highlight>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spcBef>
                <a:spcPts val="0"/>
              </a:spcBef>
              <a:spcAft>
                <a:spcPts val="0"/>
              </a:spcAft>
              <a:buNone/>
            </a:pPr>
            <a:r>
              <a:rPr lang="en" sz="1100">
                <a:highlight>
                  <a:schemeClr val="dk1"/>
                </a:highlight>
                <a:latin typeface="Times New Roman"/>
                <a:ea typeface="Times New Roman"/>
                <a:cs typeface="Times New Roman"/>
                <a:sym typeface="Times New Roman"/>
              </a:rPr>
              <a:t>“I have missed kids’ school events, I have been short-tempered when I shouldn’t have been, and I have compromised my own health at times due to my inability to say ‘no’ to the extra shifts even on days when I knew I should.”</a:t>
            </a:r>
            <a:endParaRPr sz="1100">
              <a:highlight>
                <a:schemeClr val="dk1"/>
              </a:highlight>
              <a:latin typeface="Times New Roman"/>
              <a:ea typeface="Times New Roman"/>
              <a:cs typeface="Times New Roman"/>
              <a:sym typeface="Times New Roman"/>
            </a:endParaRPr>
          </a:p>
          <a:p>
            <a:pPr marL="0" lvl="0" indent="0" algn="l" rtl="0">
              <a:spcBef>
                <a:spcPts val="0"/>
              </a:spcBef>
              <a:spcAft>
                <a:spcPts val="0"/>
              </a:spcAft>
              <a:buNone/>
            </a:pPr>
            <a:r>
              <a:rPr lang="en" sz="1100">
                <a:highlight>
                  <a:schemeClr val="dk1"/>
                </a:highlight>
                <a:latin typeface="Times New Roman"/>
                <a:ea typeface="Times New Roman"/>
                <a:cs typeface="Times New Roman"/>
                <a:sym typeface="Times New Roman"/>
              </a:rPr>
              <a:t>—Heather Josey Thomas (USAHS, 2021)</a:t>
            </a:r>
            <a:endParaRPr sz="1100">
              <a:highlight>
                <a:schemeClr val="dk1"/>
              </a:highlight>
              <a:latin typeface="Times New Roman"/>
              <a:ea typeface="Times New Roman"/>
              <a:cs typeface="Times New Roman"/>
              <a:sym typeface="Times New Roman"/>
            </a:endParaRPr>
          </a:p>
          <a:p>
            <a:pPr marL="0" lvl="0" indent="0" algn="l" rtl="0">
              <a:spcBef>
                <a:spcPts val="0"/>
              </a:spcBef>
              <a:spcAft>
                <a:spcPts val="0"/>
              </a:spcAft>
              <a:buNone/>
            </a:pPr>
            <a:endParaRPr sz="1100">
              <a:highlight>
                <a:schemeClr val="dk1"/>
              </a:highlight>
              <a:latin typeface="Times New Roman"/>
              <a:ea typeface="Times New Roman"/>
              <a:cs typeface="Times New Roman"/>
              <a:sym typeface="Times New Roman"/>
            </a:endParaRPr>
          </a:p>
          <a:p>
            <a:pPr marL="0" lvl="0" indent="0" algn="l" rtl="0">
              <a:spcBef>
                <a:spcPts val="0"/>
              </a:spcBef>
              <a:spcAft>
                <a:spcPts val="0"/>
              </a:spcAft>
              <a:buNone/>
            </a:pPr>
            <a:endParaRPr sz="1100">
              <a:highlight>
                <a:schemeClr val="dk1"/>
              </a:highlight>
              <a:latin typeface="Times New Roman"/>
              <a:ea typeface="Times New Roman"/>
              <a:cs typeface="Times New Roman"/>
              <a:sym typeface="Times New Roman"/>
            </a:endParaRPr>
          </a:p>
          <a:p>
            <a:pPr marL="0" lvl="0" indent="0" algn="l" rtl="0">
              <a:spcBef>
                <a:spcPts val="0"/>
              </a:spcBef>
              <a:spcAft>
                <a:spcPts val="0"/>
              </a:spcAft>
              <a:buNone/>
            </a:pPr>
            <a:endParaRPr sz="1100">
              <a:highlight>
                <a:schemeClr val="dk1"/>
              </a:highlight>
              <a:latin typeface="Times New Roman"/>
              <a:ea typeface="Times New Roman"/>
              <a:cs typeface="Times New Roman"/>
              <a:sym typeface="Times New Roman"/>
            </a:endParaRPr>
          </a:p>
        </p:txBody>
      </p:sp>
      <p:sp>
        <p:nvSpPr>
          <p:cNvPr id="103" name="Google Shape;103;p18"/>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fontScale="77500" lnSpcReduction="10000"/>
          </a:bodyPr>
          <a:lstStyle/>
          <a:p>
            <a:pPr marL="0" lvl="0" indent="0" algn="l" rtl="0">
              <a:spcBef>
                <a:spcPts val="0"/>
              </a:spcBef>
              <a:spcAft>
                <a:spcPts val="0"/>
              </a:spcAft>
              <a:buNone/>
            </a:pPr>
            <a:r>
              <a:rPr lang="en" sz="1400">
                <a:latin typeface="Times New Roman"/>
                <a:ea typeface="Times New Roman"/>
                <a:cs typeface="Times New Roman"/>
                <a:sym typeface="Times New Roman"/>
              </a:rPr>
              <a:t>Nursing “burnout” is a phrase that is used in the nursing field to represent the absolute physical and mental exhaustion nurses and healthcare providers experience after repeatedly working with heavy caseloads, unfair nurse to patient ratios, long hours, and critically ill patients. </a:t>
            </a:r>
            <a:endParaRPr sz="1400">
              <a:latin typeface="Times New Roman"/>
              <a:ea typeface="Times New Roman"/>
              <a:cs typeface="Times New Roman"/>
              <a:sym typeface="Times New Roman"/>
            </a:endParaRPr>
          </a:p>
          <a:p>
            <a:pPr marL="0" lvl="0" indent="0" algn="l" rtl="0">
              <a:spcBef>
                <a:spcPts val="1200"/>
              </a:spcBef>
              <a:spcAft>
                <a:spcPts val="0"/>
              </a:spcAft>
              <a:buNone/>
            </a:pPr>
            <a:r>
              <a:rPr lang="en" sz="1400">
                <a:latin typeface="Times New Roman"/>
                <a:ea typeface="Times New Roman"/>
                <a:cs typeface="Times New Roman"/>
                <a:sym typeface="Times New Roman"/>
              </a:rPr>
              <a:t>Nurses caring for critically ill patients are responsible for making life altering decisions on a daily basis. A clear head and ability to focus is essential to maintain patient care. </a:t>
            </a:r>
            <a:endParaRPr sz="1400">
              <a:latin typeface="Times New Roman"/>
              <a:ea typeface="Times New Roman"/>
              <a:cs typeface="Times New Roman"/>
              <a:sym typeface="Times New Roman"/>
            </a:endParaRPr>
          </a:p>
          <a:p>
            <a:pPr marL="0" lvl="0" indent="0" algn="l" rtl="0">
              <a:spcBef>
                <a:spcPts val="1200"/>
              </a:spcBef>
              <a:spcAft>
                <a:spcPts val="0"/>
              </a:spcAft>
              <a:buNone/>
            </a:pPr>
            <a:r>
              <a:rPr lang="en" sz="1400">
                <a:latin typeface="Times New Roman"/>
                <a:ea typeface="Times New Roman"/>
                <a:cs typeface="Times New Roman"/>
                <a:sym typeface="Times New Roman"/>
              </a:rPr>
              <a:t>Working in a unit that is understaffed has the possibility of incorporating the following scenarios: </a:t>
            </a:r>
            <a:endParaRPr sz="1400">
              <a:latin typeface="Times New Roman"/>
              <a:ea typeface="Times New Roman"/>
              <a:cs typeface="Times New Roman"/>
              <a:sym typeface="Times New Roman"/>
            </a:endParaRPr>
          </a:p>
          <a:p>
            <a:pPr marL="457200" lvl="0" indent="-265747" algn="l" rtl="0">
              <a:spcBef>
                <a:spcPts val="1200"/>
              </a:spcBef>
              <a:spcAft>
                <a:spcPts val="0"/>
              </a:spcAft>
              <a:buSzPct val="53917"/>
              <a:buFont typeface="Times New Roman"/>
              <a:buChar char="●"/>
            </a:pPr>
            <a:r>
              <a:rPr lang="en" sz="1400">
                <a:latin typeface="Times New Roman"/>
                <a:ea typeface="Times New Roman"/>
                <a:cs typeface="Times New Roman"/>
                <a:sym typeface="Times New Roman"/>
              </a:rPr>
              <a:t>A nurse will be floated from another floor to assist, which increases chances for error and higher levels of stress, especially when asked to work with critical patients. </a:t>
            </a:r>
            <a:endParaRPr sz="1400">
              <a:latin typeface="Times New Roman"/>
              <a:ea typeface="Times New Roman"/>
              <a:cs typeface="Times New Roman"/>
              <a:sym typeface="Times New Roman"/>
            </a:endParaRPr>
          </a:p>
          <a:p>
            <a:pPr marL="457200" lvl="0" indent="-268604" algn="l" rtl="0">
              <a:spcBef>
                <a:spcPts val="0"/>
              </a:spcBef>
              <a:spcAft>
                <a:spcPts val="0"/>
              </a:spcAft>
              <a:buSzPct val="58064"/>
              <a:buFont typeface="Times New Roman"/>
              <a:buChar char="●"/>
            </a:pPr>
            <a:r>
              <a:rPr lang="en" sz="1400">
                <a:latin typeface="Times New Roman"/>
                <a:ea typeface="Times New Roman"/>
                <a:cs typeface="Times New Roman"/>
                <a:sym typeface="Times New Roman"/>
              </a:rPr>
              <a:t>The nurse will be asked to care for an additional patient, increasing their workload and disrespecting safe nurse to patient staffing ratios. </a:t>
            </a:r>
            <a:endParaRPr sz="1400">
              <a:latin typeface="Times New Roman"/>
              <a:ea typeface="Times New Roman"/>
              <a:cs typeface="Times New Roman"/>
              <a:sym typeface="Times New Roman"/>
            </a:endParaRPr>
          </a:p>
          <a:p>
            <a:pPr marL="0" lvl="0" indent="0" algn="l" rtl="0">
              <a:spcBef>
                <a:spcPts val="1200"/>
              </a:spcBef>
              <a:spcAft>
                <a:spcPts val="0"/>
              </a:spcAft>
              <a:buNone/>
            </a:pPr>
            <a:r>
              <a:rPr lang="en" sz="1400">
                <a:latin typeface="Times New Roman"/>
                <a:ea typeface="Times New Roman"/>
                <a:cs typeface="Times New Roman"/>
                <a:sym typeface="Times New Roman"/>
              </a:rPr>
              <a:t>Each of these events occurs commonly in hospitals and in turn increases the chances of nurse burn-out, medical errors, and decreased patient care. </a:t>
            </a:r>
            <a:endParaRPr sz="1400">
              <a:latin typeface="Times New Roman"/>
              <a:ea typeface="Times New Roman"/>
              <a:cs typeface="Times New Roman"/>
              <a:sym typeface="Times New Roman"/>
            </a:endParaRPr>
          </a:p>
          <a:p>
            <a:pPr marL="0" lvl="0" indent="0" algn="l" rtl="0">
              <a:spcBef>
                <a:spcPts val="1200"/>
              </a:spcBef>
              <a:spcAft>
                <a:spcPts val="1200"/>
              </a:spcAft>
              <a:buNone/>
            </a:pPr>
            <a:r>
              <a:rPr lang="en">
                <a:latin typeface="Times New Roman"/>
                <a:ea typeface="Times New Roman"/>
                <a:cs typeface="Times New Roman"/>
                <a:sym typeface="Times New Roman"/>
              </a:rPr>
              <a:t> </a:t>
            </a:r>
            <a:endParaRPr>
              <a:latin typeface="Times New Roman"/>
              <a:ea typeface="Times New Roman"/>
              <a:cs typeface="Times New Roman"/>
              <a:sym typeface="Times New Roman"/>
            </a:endParaRPr>
          </a:p>
        </p:txBody>
      </p:sp>
      <p:pic>
        <p:nvPicPr>
          <p:cNvPr id="104" name="Google Shape;104;p18"/>
          <p:cNvPicPr preferRelativeResize="0"/>
          <p:nvPr/>
        </p:nvPicPr>
        <p:blipFill>
          <a:blip r:embed="rId3">
            <a:alphaModFix/>
          </a:blip>
          <a:stretch>
            <a:fillRect/>
          </a:stretch>
        </p:blipFill>
        <p:spPr>
          <a:xfrm>
            <a:off x="152400" y="3162225"/>
            <a:ext cx="2741975" cy="18288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Causes for Concern</a:t>
            </a:r>
            <a:endParaRPr/>
          </a:p>
        </p:txBody>
      </p:sp>
      <p:sp>
        <p:nvSpPr>
          <p:cNvPr id="110" name="Google Shape;110;p19"/>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11" name="Google Shape;111;p19"/>
          <p:cNvPicPr preferRelativeResize="0"/>
          <p:nvPr/>
        </p:nvPicPr>
        <p:blipFill>
          <a:blip r:embed="rId3">
            <a:alphaModFix/>
          </a:blip>
          <a:stretch>
            <a:fillRect/>
          </a:stretch>
        </p:blipFill>
        <p:spPr>
          <a:xfrm>
            <a:off x="4322800" y="0"/>
            <a:ext cx="4821200" cy="5143499"/>
          </a:xfrm>
          <a:prstGeom prst="rect">
            <a:avLst/>
          </a:prstGeom>
          <a:noFill/>
          <a:ln>
            <a:noFill/>
          </a:ln>
        </p:spPr>
      </p:pic>
      <p:sp>
        <p:nvSpPr>
          <p:cNvPr id="112" name="Google Shape;112;p19"/>
          <p:cNvSpPr txBox="1"/>
          <p:nvPr/>
        </p:nvSpPr>
        <p:spPr>
          <a:xfrm>
            <a:off x="1957000" y="4743300"/>
            <a:ext cx="2365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Roboto"/>
                <a:ea typeface="Roboto"/>
                <a:cs typeface="Roboto"/>
                <a:sym typeface="Roboto"/>
              </a:rPr>
              <a:t>                     (USAHS, 2021)</a:t>
            </a:r>
            <a:endParaRPr>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How the nursing shortage affects healthcare </a:t>
            </a:r>
            <a:endParaRPr/>
          </a:p>
        </p:txBody>
      </p:sp>
      <p:sp>
        <p:nvSpPr>
          <p:cNvPr id="118" name="Google Shape;118;p20"/>
          <p:cNvSpPr txBox="1">
            <a:spLocks noGrp="1"/>
          </p:cNvSpPr>
          <p:nvPr>
            <p:ph type="body" idx="2"/>
          </p:nvPr>
        </p:nvSpPr>
        <p:spPr>
          <a:xfrm>
            <a:off x="3831150" y="1288025"/>
            <a:ext cx="5313000" cy="3855600"/>
          </a:xfrm>
          <a:prstGeom prst="rect">
            <a:avLst/>
          </a:prstGeom>
        </p:spPr>
        <p:txBody>
          <a:bodyPr spcFirstLastPara="1" wrap="square" lIns="91425" tIns="91425" rIns="91425" bIns="91425" anchor="t" anchorCtr="0">
            <a:normAutofit lnSpcReduction="10000"/>
          </a:bodyPr>
          <a:lstStyle/>
          <a:p>
            <a:pPr marL="457200" lvl="0" indent="0" algn="l" rtl="0">
              <a:spcBef>
                <a:spcPts val="0"/>
              </a:spcBef>
              <a:spcAft>
                <a:spcPts val="0"/>
              </a:spcAft>
              <a:buNone/>
            </a:pPr>
            <a:r>
              <a:rPr lang="en" sz="1200">
                <a:solidFill>
                  <a:srgbClr val="000000"/>
                </a:solidFill>
                <a:latin typeface="Times New Roman"/>
                <a:ea typeface="Times New Roman"/>
                <a:cs typeface="Times New Roman"/>
                <a:sym typeface="Times New Roman"/>
              </a:rPr>
              <a:t>Higher risk of medication errors and patient deaths. </a:t>
            </a:r>
            <a:endParaRPr sz="1200">
              <a:solidFill>
                <a:srgbClr val="000000"/>
              </a:solidFill>
              <a:latin typeface="Times New Roman"/>
              <a:ea typeface="Times New Roman"/>
              <a:cs typeface="Times New Roman"/>
              <a:sym typeface="Times New Roman"/>
            </a:endParaRPr>
          </a:p>
          <a:p>
            <a:pPr marL="457200" lvl="0" indent="0" algn="l" rtl="0">
              <a:spcBef>
                <a:spcPts val="1200"/>
              </a:spcBef>
              <a:spcAft>
                <a:spcPts val="0"/>
              </a:spcAft>
              <a:buNone/>
            </a:pPr>
            <a:r>
              <a:rPr lang="en" sz="1200">
                <a:solidFill>
                  <a:srgbClr val="000000"/>
                </a:solidFill>
                <a:highlight>
                  <a:srgbClr val="FFFFFF"/>
                </a:highlight>
                <a:latin typeface="Times New Roman"/>
                <a:ea typeface="Times New Roman"/>
                <a:cs typeface="Times New Roman"/>
                <a:sym typeface="Times New Roman"/>
              </a:rPr>
              <a:t>“A 2018 study published in the medical journal </a:t>
            </a:r>
            <a:r>
              <a:rPr lang="en" sz="1200" i="1">
                <a:solidFill>
                  <a:srgbClr val="000000"/>
                </a:solidFill>
                <a:latin typeface="Times New Roman"/>
                <a:ea typeface="Times New Roman"/>
                <a:cs typeface="Times New Roman"/>
                <a:sym typeface="Times New Roman"/>
              </a:rPr>
              <a:t>The BMJ </a:t>
            </a:r>
            <a:r>
              <a:rPr lang="en" sz="1200">
                <a:solidFill>
                  <a:srgbClr val="000000"/>
                </a:solidFill>
                <a:highlight>
                  <a:srgbClr val="FFFFFF"/>
                </a:highlight>
                <a:latin typeface="Times New Roman"/>
                <a:ea typeface="Times New Roman"/>
                <a:cs typeface="Times New Roman"/>
                <a:sym typeface="Times New Roman"/>
              </a:rPr>
              <a:t>found the risk of death increases by 3% for every day a patient is treated in a facility that has a nursing shortage.” (OSU, 2020)</a:t>
            </a:r>
            <a:endParaRPr sz="1200">
              <a:solidFill>
                <a:srgbClr val="000000"/>
              </a:solidFill>
              <a:latin typeface="Times New Roman"/>
              <a:ea typeface="Times New Roman"/>
              <a:cs typeface="Times New Roman"/>
              <a:sym typeface="Times New Roman"/>
            </a:endParaRPr>
          </a:p>
          <a:p>
            <a:pPr marL="457200" lvl="0" indent="0" algn="l" rtl="0">
              <a:spcBef>
                <a:spcPts val="1200"/>
              </a:spcBef>
              <a:spcAft>
                <a:spcPts val="0"/>
              </a:spcAft>
              <a:buNone/>
            </a:pPr>
            <a:r>
              <a:rPr lang="en" sz="1200">
                <a:solidFill>
                  <a:srgbClr val="000000"/>
                </a:solidFill>
                <a:latin typeface="Times New Roman"/>
                <a:ea typeface="Times New Roman"/>
                <a:cs typeface="Times New Roman"/>
                <a:sym typeface="Times New Roman"/>
              </a:rPr>
              <a:t>Fewer nurses must care for more patients.</a:t>
            </a:r>
            <a:endParaRPr sz="1200">
              <a:solidFill>
                <a:srgbClr val="000000"/>
              </a:solidFill>
              <a:latin typeface="Times New Roman"/>
              <a:ea typeface="Times New Roman"/>
              <a:cs typeface="Times New Roman"/>
              <a:sym typeface="Times New Roman"/>
            </a:endParaRPr>
          </a:p>
          <a:p>
            <a:pPr marL="457200" lvl="0" indent="0" algn="l" rtl="0">
              <a:spcBef>
                <a:spcPts val="1200"/>
              </a:spcBef>
              <a:spcAft>
                <a:spcPts val="0"/>
              </a:spcAft>
              <a:buNone/>
            </a:pPr>
            <a:r>
              <a:rPr lang="en" sz="1200">
                <a:solidFill>
                  <a:srgbClr val="000000"/>
                </a:solidFill>
                <a:latin typeface="Times New Roman"/>
                <a:ea typeface="Times New Roman"/>
                <a:cs typeface="Times New Roman"/>
                <a:sym typeface="Times New Roman"/>
              </a:rPr>
              <a:t>Stressful work environment promotes the loss of motivation in nurses increases nurses productivity and promotes absenteeism. </a:t>
            </a:r>
            <a:endParaRPr sz="1200">
              <a:solidFill>
                <a:srgbClr val="000000"/>
              </a:solidFill>
              <a:latin typeface="Times New Roman"/>
              <a:ea typeface="Times New Roman"/>
              <a:cs typeface="Times New Roman"/>
              <a:sym typeface="Times New Roman"/>
            </a:endParaRPr>
          </a:p>
          <a:p>
            <a:pPr marL="457200" lvl="0" indent="0" algn="l" rtl="0">
              <a:spcBef>
                <a:spcPts val="1200"/>
              </a:spcBef>
              <a:spcAft>
                <a:spcPts val="0"/>
              </a:spcAft>
              <a:buNone/>
            </a:pPr>
            <a:r>
              <a:rPr lang="en" sz="1200">
                <a:solidFill>
                  <a:srgbClr val="000000"/>
                </a:solidFill>
                <a:latin typeface="Times New Roman"/>
                <a:ea typeface="Times New Roman"/>
                <a:cs typeface="Times New Roman"/>
                <a:sym typeface="Times New Roman"/>
              </a:rPr>
              <a:t>Overworked nurses have less time to communicate with patients and colleagues. </a:t>
            </a:r>
            <a:endParaRPr sz="1200">
              <a:solidFill>
                <a:srgbClr val="000000"/>
              </a:solidFill>
              <a:latin typeface="Times New Roman"/>
              <a:ea typeface="Times New Roman"/>
              <a:cs typeface="Times New Roman"/>
              <a:sym typeface="Times New Roman"/>
            </a:endParaRPr>
          </a:p>
          <a:p>
            <a:pPr marL="457200" lvl="0" indent="0" algn="l" rtl="0">
              <a:spcBef>
                <a:spcPts val="1200"/>
              </a:spcBef>
              <a:spcAft>
                <a:spcPts val="0"/>
              </a:spcAft>
              <a:buNone/>
            </a:pPr>
            <a:r>
              <a:rPr lang="en" sz="1200">
                <a:solidFill>
                  <a:srgbClr val="000000"/>
                </a:solidFill>
                <a:highlight>
                  <a:srgbClr val="FFFFFF"/>
                </a:highlight>
                <a:latin typeface="Times New Roman"/>
                <a:ea typeface="Times New Roman"/>
                <a:cs typeface="Times New Roman"/>
                <a:sym typeface="Times New Roman"/>
              </a:rPr>
              <a:t>“A study conducted in the United States statistically demonstrates that an increase of nurses’ workload was associated with a decrease of patient satisfaction, a worsening of outcomes and an increase of nosocomial infections.” (Peters, 2020)</a:t>
            </a:r>
            <a:endParaRPr sz="1200">
              <a:solidFill>
                <a:srgbClr val="000000"/>
              </a:solidFill>
              <a:highlight>
                <a:srgbClr val="FFFFFF"/>
              </a:highlight>
              <a:latin typeface="Times New Roman"/>
              <a:ea typeface="Times New Roman"/>
              <a:cs typeface="Times New Roman"/>
              <a:sym typeface="Times New Roman"/>
            </a:endParaRPr>
          </a:p>
          <a:p>
            <a:pPr marL="457200" lvl="0" indent="0" algn="l" rtl="0">
              <a:spcBef>
                <a:spcPts val="1200"/>
              </a:spcBef>
              <a:spcAft>
                <a:spcPts val="1200"/>
              </a:spcAft>
              <a:buNone/>
            </a:pPr>
            <a:endParaRPr sz="1200">
              <a:solidFill>
                <a:srgbClr val="000000"/>
              </a:solidFill>
              <a:highlight>
                <a:srgbClr val="FFFFFF"/>
              </a:highlight>
              <a:latin typeface="Times New Roman"/>
              <a:ea typeface="Times New Roman"/>
              <a:cs typeface="Times New Roman"/>
              <a:sym typeface="Times New Roman"/>
            </a:endParaRPr>
          </a:p>
        </p:txBody>
      </p:sp>
      <p:pic>
        <p:nvPicPr>
          <p:cNvPr id="119" name="Google Shape;119;p20"/>
          <p:cNvPicPr preferRelativeResize="0"/>
          <p:nvPr/>
        </p:nvPicPr>
        <p:blipFill>
          <a:blip r:embed="rId3">
            <a:alphaModFix/>
          </a:blip>
          <a:stretch>
            <a:fillRect/>
          </a:stretch>
        </p:blipFill>
        <p:spPr>
          <a:xfrm>
            <a:off x="-12" y="1288025"/>
            <a:ext cx="3831174" cy="2645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a:latin typeface="Times New Roman"/>
                <a:ea typeface="Times New Roman"/>
                <a:cs typeface="Times New Roman"/>
                <a:sym typeface="Times New Roman"/>
              </a:rPr>
              <a:t>What’s the solution?</a:t>
            </a:r>
            <a:endParaRPr sz="3500">
              <a:latin typeface="Times New Roman"/>
              <a:ea typeface="Times New Roman"/>
              <a:cs typeface="Times New Roman"/>
              <a:sym typeface="Times New Roman"/>
            </a:endParaRPr>
          </a:p>
        </p:txBody>
      </p:sp>
      <p:pic>
        <p:nvPicPr>
          <p:cNvPr id="125" name="Google Shape;125;p21"/>
          <p:cNvPicPr preferRelativeResize="0"/>
          <p:nvPr/>
        </p:nvPicPr>
        <p:blipFill>
          <a:blip r:embed="rId3">
            <a:alphaModFix/>
          </a:blip>
          <a:stretch>
            <a:fillRect/>
          </a:stretch>
        </p:blipFill>
        <p:spPr>
          <a:xfrm>
            <a:off x="575850" y="0"/>
            <a:ext cx="7715251" cy="5143501"/>
          </a:xfrm>
          <a:prstGeom prst="rect">
            <a:avLst/>
          </a:prstGeom>
          <a:noFill/>
          <a:ln>
            <a:noFill/>
          </a:ln>
        </p:spPr>
      </p:pic>
    </p:spTree>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2513</Words>
  <Application>Microsoft Office PowerPoint</Application>
  <PresentationFormat>On-screen Show (16:9)</PresentationFormat>
  <Paragraphs>143</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Merriweather</vt:lpstr>
      <vt:lpstr>Roboto</vt:lpstr>
      <vt:lpstr>Times New Roman</vt:lpstr>
      <vt:lpstr>Arial</vt:lpstr>
      <vt:lpstr>Source Sans Pro</vt:lpstr>
      <vt:lpstr>Paradigm</vt:lpstr>
      <vt:lpstr>Nursing Shortages &amp; Effects on Healthcare </vt:lpstr>
      <vt:lpstr>Nursing Shortage</vt:lpstr>
      <vt:lpstr>Nursing Shortage Statistics</vt:lpstr>
      <vt:lpstr>Factors Affecting Nursing Shortage</vt:lpstr>
      <vt:lpstr>Factors Affecting Nursing Shortage</vt:lpstr>
      <vt:lpstr>NURSE BURNOUT  “The heightened stress levels of today’s nurses are due to more than just the pandemic, more than just the need to make urgent life-altering decisions, and more than just working long hours. It is all of these things and more, combined, that weigh on the shoulders of many RNs.”(USAHS, 2021)  “I have missed kids’ school events, I have been short-tempered when I shouldn’t have been, and I have compromised my own health at times due to my inability to say ‘no’ to the extra shifts even on days when I knew I should.” —Heather Josey Thomas (USAHS, 2021)   </vt:lpstr>
      <vt:lpstr>Causes for Concern</vt:lpstr>
      <vt:lpstr>How the nursing shortage affects healthcare </vt:lpstr>
      <vt:lpstr>PowerPoint Presentation</vt:lpstr>
      <vt:lpstr>Nursing Shortage Solutions: Where Do We Go from Here?</vt:lpstr>
      <vt:lpstr>Recommendations from the Honor Society of Nursing, Sigma Theta Tau International</vt:lpstr>
      <vt:lpstr>America’s nursing shortage is a crisis in the making.  Training nurses to be leaders could solve it.</vt:lpstr>
      <vt:lpstr>Unionized Nurses</vt:lpstr>
      <vt:lpstr>The SMART Goals Tool can be used by healthcare facilities to determine possible goals to potentially fix their nursing shortages.  </vt:lpstr>
      <vt:lpstr>Importance of Follow-Up</vt:lpstr>
      <vt:lpstr>Evaluation Methods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Nursing Shortages &amp; Effects on Healthcare</dc:title>
  <dc:creator>student</dc:creator>
  <cp:lastModifiedBy>student@bc.edu</cp:lastModifiedBy>
  <cp:revision>1</cp:revision>
  <dcterms:modified xsi:type="dcterms:W3CDTF">2021-08-05T16:14:49Z</dcterms:modified>
</cp:coreProperties>
</file>